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modernComment_1AA_8AAF2C21.xml" ContentType="application/vnd.ms-powerpoint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A8_41A366B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4"/>
  </p:notesMasterIdLst>
  <p:handoutMasterIdLst>
    <p:handoutMasterId r:id="rId45"/>
  </p:handoutMasterIdLst>
  <p:sldIdLst>
    <p:sldId id="257" r:id="rId5"/>
    <p:sldId id="335" r:id="rId6"/>
    <p:sldId id="378" r:id="rId7"/>
    <p:sldId id="332" r:id="rId8"/>
    <p:sldId id="341" r:id="rId9"/>
    <p:sldId id="278" r:id="rId10"/>
    <p:sldId id="419" r:id="rId11"/>
    <p:sldId id="436" r:id="rId12"/>
    <p:sldId id="437" r:id="rId13"/>
    <p:sldId id="435" r:id="rId14"/>
    <p:sldId id="418" r:id="rId15"/>
    <p:sldId id="434" r:id="rId16"/>
    <p:sldId id="364" r:id="rId17"/>
    <p:sldId id="392" r:id="rId18"/>
    <p:sldId id="438" r:id="rId19"/>
    <p:sldId id="439" r:id="rId20"/>
    <p:sldId id="440" r:id="rId21"/>
    <p:sldId id="441" r:id="rId22"/>
    <p:sldId id="420" r:id="rId23"/>
    <p:sldId id="426" r:id="rId24"/>
    <p:sldId id="425" r:id="rId25"/>
    <p:sldId id="320" r:id="rId26"/>
    <p:sldId id="422" r:id="rId27"/>
    <p:sldId id="390" r:id="rId28"/>
    <p:sldId id="398" r:id="rId29"/>
    <p:sldId id="400" r:id="rId30"/>
    <p:sldId id="401" r:id="rId31"/>
    <p:sldId id="402" r:id="rId32"/>
    <p:sldId id="424" r:id="rId33"/>
    <p:sldId id="356" r:id="rId34"/>
    <p:sldId id="350" r:id="rId35"/>
    <p:sldId id="351" r:id="rId36"/>
    <p:sldId id="429" r:id="rId37"/>
    <p:sldId id="405" r:id="rId38"/>
    <p:sldId id="427" r:id="rId39"/>
    <p:sldId id="432" r:id="rId40"/>
    <p:sldId id="428" r:id="rId41"/>
    <p:sldId id="433" r:id="rId42"/>
    <p:sldId id="329" r:id="rId4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dracht en team" id="{CA6BCBF6-1C88-4557-9737-21C7B4B1B76E}">
          <p14:sldIdLst>
            <p14:sldId id="257"/>
            <p14:sldId id="335"/>
            <p14:sldId id="378"/>
            <p14:sldId id="332"/>
          </p14:sldIdLst>
        </p14:section>
        <p14:section name="Probleemstelling" id="{F2D22203-790F-44C4-A943-8FC7430D15A4}">
          <p14:sldIdLst>
            <p14:sldId id="341"/>
            <p14:sldId id="278"/>
            <p14:sldId id="419"/>
            <p14:sldId id="436"/>
            <p14:sldId id="437"/>
            <p14:sldId id="435"/>
            <p14:sldId id="418"/>
            <p14:sldId id="434"/>
          </p14:sldIdLst>
        </p14:section>
        <p14:section name="De methodiek" id="{8A88633F-7D5E-AC45-A514-4D6559D8857E}">
          <p14:sldIdLst>
            <p14:sldId id="364"/>
            <p14:sldId id="392"/>
            <p14:sldId id="438"/>
            <p14:sldId id="439"/>
            <p14:sldId id="440"/>
            <p14:sldId id="441"/>
            <p14:sldId id="420"/>
            <p14:sldId id="426"/>
            <p14:sldId id="425"/>
          </p14:sldIdLst>
        </p14:section>
        <p14:section name="Standaardisering" id="{72DA2822-AAE9-42C0-80BC-C1CEA835CDBD}">
          <p14:sldIdLst>
            <p14:sldId id="320"/>
            <p14:sldId id="422"/>
            <p14:sldId id="390"/>
            <p14:sldId id="398"/>
            <p14:sldId id="400"/>
            <p14:sldId id="401"/>
            <p14:sldId id="402"/>
            <p14:sldId id="424"/>
            <p14:sldId id="356"/>
            <p14:sldId id="350"/>
            <p14:sldId id="351"/>
            <p14:sldId id="429"/>
          </p14:sldIdLst>
        </p14:section>
        <p14:section name="Status" id="{4AA9FA2F-8E0C-0D4C-B4C2-5D0C34FF5E1A}">
          <p14:sldIdLst>
            <p14:sldId id="405"/>
            <p14:sldId id="427"/>
            <p14:sldId id="432"/>
            <p14:sldId id="428"/>
            <p14:sldId id="433"/>
          </p14:sldIdLst>
        </p14:section>
        <p14:section name="Afsluiting" id="{E0CBC379-8EA8-4341-808D-5CB2B48836E7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EFDDC51-1952-02E5-AA4B-FE2A5787329A}" name="René" initials="R" userId="S::rene@renevendrig.nl::6409c6c1-9b39-4484-a4d6-b4d6eba8e870" providerId="AD"/>
  <p188:author id="{89F0B68B-0114-0E0F-EABE-27A5A339B573}" name="René Vendrig" initials="RV" userId="a1694714f31da78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9E21E"/>
    <a:srgbClr val="FFB713"/>
    <a:srgbClr val="FFFFFF"/>
    <a:srgbClr val="797979"/>
    <a:srgbClr val="929292"/>
    <a:srgbClr val="5E5E5E"/>
    <a:srgbClr val="112F5C"/>
    <a:srgbClr val="00B0F0"/>
    <a:srgbClr val="4E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7"/>
    <p:restoredTop sz="94966"/>
  </p:normalViewPr>
  <p:slideViewPr>
    <p:cSldViewPr snapToGrid="0">
      <p:cViewPr>
        <p:scale>
          <a:sx n="192" d="100"/>
          <a:sy n="192" d="100"/>
        </p:scale>
        <p:origin x="2472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omments/modernComment_1A8_41A366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D9177BC-520B-A549-929D-94A11C78B362}" authorId="{0EFDDC51-1952-02E5-AA4B-FE2A5787329A}" created="2025-09-17T12:17:57.16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01227703" sldId="424"/>
      <ac:spMk id="3" creationId="{7CA0C3AE-DB4E-4137-C6CE-0576080B969C}"/>
    </ac:deMkLst>
    <p188:txBody>
      <a:bodyPr/>
      <a:lstStyle/>
      <a:p>
        <a:r>
          <a:rPr lang="nl-NL"/>
          <a:t>werken met de iconen voor ieder punt:
1: toegangsverzoek is -&gt;/....
2: logboek hebben we
3: register hebben we??</a:t>
        </a:r>
      </a:p>
    </p188:txBody>
  </p188:cm>
</p188:cmLst>
</file>

<file path=ppt/comments/modernComment_1AA_8AAF2C2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9D1CC7-55C2-5F44-9F98-BF35E71836BC}" authorId="{0EFDDC51-1952-02E5-AA4B-FE2A5787329A}" created="2025-09-17T12:14:19.885">
    <pc:sldMkLst xmlns:pc="http://schemas.microsoft.com/office/powerpoint/2013/main/command">
      <pc:docMk/>
      <pc:sldMk cId="2326735905" sldId="426"/>
    </pc:sldMkLst>
    <p188:txBody>
      <a:bodyPr/>
      <a:lstStyle/>
      <a:p>
        <a:r>
          <a:rPr lang="nl-NL"/>
          <a:t>Icoon voor Testen anders
Icoon voor Monitoring anders
Icoon voor Workflow anders
Iconen beter in de cirkels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528949EA-EE02-887A-8C6B-3473EC4869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D8B179-C56C-A78D-6435-1A4407057A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0DC13-A57A-5A4A-ABAE-37CFB22F1FF1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E9FD811-F744-7526-66F8-D7723BBB38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E8F686C-4517-B671-6754-A403DE1912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F4495-DA97-364F-9561-3020DD9C97F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5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BB16A-D929-554D-8D35-A358C3C5D94F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818A3-B556-7F4E-9CD5-E84A676666F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92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454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2FE39-A9F0-3A8E-F396-0E963921A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A274931-5346-FE2B-6301-02B63DB6CB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FF770BE-089F-5CF2-9DD7-BAA2D7B3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71CDDD0-E8F8-627D-C998-AA26F1C88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4110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CF78A-A442-0670-7AE0-A9E0BEF7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637C95D-E368-392C-4AD2-A09B00041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4213BDF-0C7C-3EFB-EF75-88551B613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9AE5F1-BC1B-29E0-ABE0-AD739F3BD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4821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F7FBF-2141-5AA9-DFAB-4E0C33842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03488C4-B031-7C0B-BEBB-26F2F2153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21DF9DC-AE0A-B486-4A2E-006EE0320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EA2AC3-A3A5-B2D8-F9EE-BAFCE578E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1529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2D8EE-10ED-CF48-F399-C42E9225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18010CD-FC4D-9516-0FF0-B6C6E1966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E9F2312-81ED-CA7E-791E-1544AC1D0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0A3A1E-4BF1-8E8E-5DE6-7FE2454E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007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00BAE-39AF-E44F-2D92-890B7489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7C102C8-C94F-4BFF-697D-03E1D8ED7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8EC442A-3C05-9B08-17A8-ADA92C127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EE9F64-D595-A875-41CF-A72B40D45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298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E0E63-0E95-4D0E-C0FE-17AB5C77E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55FCD5C-EAA0-CE51-A323-A1003A303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EB0EA95-A5D1-5FF0-9CC0-E2BE02C25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E3FE0F9-228A-C871-C5AE-65CDCED64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4167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99C07-2B18-E29C-8F0D-56FFF09C5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2355F16-EC6C-29D4-6554-6C9EDA9F0A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DF8F918-FFE0-595F-3DFE-2D75C3DC9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BFB52B2-4CD9-DC00-12E3-CB39C11F30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4123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3FC5E-ECE0-6143-CED3-78169B63E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0540AD6-CAA9-7458-5065-54561F8F0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84C48BB-B393-6058-10EF-A8787781F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F29D00A-E179-4E91-998B-BE41E10E3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387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86181-3312-DF7E-0D49-B5260FEC3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A4E292E-9680-4E6B-15B3-7DB6F5084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58EFC6C-5BD2-2E65-3AAF-4580D7741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94DBE1E-FB91-5910-9BD7-684C4FC43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6650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723B-3E8E-4105-0FC5-076B08FA8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FF29A26-22E9-AFD1-97C9-103577383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D12D46E-A97C-3F20-768D-D630D6692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1C462C4-BBD3-C6AD-EF45-3BE591CA2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7570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BD3-B92C-2AE1-BAA5-43F39941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EB15E0F-6699-3CB3-66B1-97B4B4B6E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4B17D99-CDEB-C5DB-7331-AD901EF9D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EA62A1-34FC-7ECE-B3D9-110992880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759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20CCB-12FF-C59B-6C24-90E29E2DB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81D6542-EB23-4F03-27A3-CEF44BC3A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4FB8AB7-8FB2-597D-62F2-141E361C1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8CEAFE7-C5BB-95F0-B34F-B297A7546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8962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00E16-3BCA-336E-88EA-F6C47B24A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6A241F4-D955-0DBC-8768-67E51E825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33CF88E-17EC-4B99-8880-AFF794117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3B78D5C-131E-20EB-57FA-D302F00671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3659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39F73-655E-407D-2DDC-DB3D17EEA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2FD637-2C68-CC10-1FF5-103099845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C0FE057-963E-76B1-40B0-2826A4832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AAB128-6F42-8F16-1122-F6F4C8283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0416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A71F0-EE5B-F831-3EDC-3F02F0D54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0FD15FD-2C26-7D77-C70B-5931C1CB46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131DE52-6FD2-1B99-2C65-77997C6C4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96601F-6AC4-A7E6-DEB7-A96C79F8D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6437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79FF-E728-8203-1097-ADEEBDDAA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88A2660-BFDE-9DCD-AB6C-77873AAD2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0204216-A4D1-E66E-A6BA-6B5190A78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1117E5-578B-51D1-D585-157378A10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175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ACA4A-E49A-DD23-F23C-B1978EA0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6DA106F-2947-22B2-BCC4-6B01FD330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22148F1-4C3F-9601-2613-9B53A677A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659C0C-7FE1-E7DE-4163-EA16F5D50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0718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6955-13CA-FBD6-D7DB-460CC9B1F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0B3640D-2264-5AD0-9431-61A702D92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68AC9BA-7859-83A8-5365-71457AD7F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24D1FE0-582F-DE07-BD57-DA3A0A7B6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1290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56F25-8923-84FF-7228-8FB9EAED1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825BFD-58E9-D72A-364D-CF4CDFE03F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150F8AB-09F7-4091-449E-F81EC88FE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7D43B3-BD25-25B4-9D32-4329AFD3EC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6813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069E4-6C25-C8B9-AE5B-F3E2F4D20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D5AF27E-10FF-8E99-8124-2C73073B7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FF1147-E7E7-7E09-8E96-C581B7AF1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0309BFF-D364-6FA0-ABA9-BE5EC64C5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4780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3DB07-0889-279F-C21C-F4F68BAA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238694E-5B87-B37C-3A07-8ED202F74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99A01CC-5BEC-4537-6AC0-488595085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568916D-B111-7EE7-D625-1A9A074FB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130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3F6DF-89FE-2DA9-75C4-14C0D5F27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2862C-59D3-4E9C-127D-86F24BD2C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D7276-9D00-355D-91E5-3F0103F7A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C802-D6DA-5DFD-E8FD-614570269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230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BD60D-5EB7-2E17-787A-31FBC8C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98D13EE-83DC-5644-7AE8-6D3D88D3D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A028B1C-F4AC-3FCE-930E-E506B581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124AC8-6501-9E9B-6089-C99C6AD37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09956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234A-27BD-4007-E108-D8C4A9E0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7F55CA9-42AE-6B07-265B-BD914A798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27408E0-FFA1-1B49-6E3C-17257D049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9CF54-8A8E-8BCC-B860-4F39EBFD1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11599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4360-0CE5-5BE1-3EFB-6CD9FF2D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192EADB-7210-8DC6-957E-A1BC7D7D5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9A178D1-1FBC-3DB1-FE2D-4B00BCDFF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9200D89-8B9C-9666-4986-C97FD3576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3309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CF964-4AB2-88CD-A253-534E870D0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22342E6-805F-B15A-B1A0-B9506D7AF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5A4FFB0-0E57-CEBF-8BB3-6028AA067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1E3D05-77C2-2804-6B2A-AFCCCFD3A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2962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71693-E0FD-73CD-89A9-0C572BC0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EB7D795-333D-6EC2-E803-019B992A2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79B13D8-FAE6-3685-C8D0-A2AA16619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D562D41-739F-C820-9B3A-30379B28A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2697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2CE28-52EE-0ECC-FEC7-9BC0551B6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18CC387-4651-A7A8-1056-F7071E2B9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483194D-7D5A-260F-4E1E-824E9E993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33AE396-942A-376D-D09E-47F11B18D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28122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3AECF-D9C0-5D7D-CA8C-76EE87400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FD24674-2103-D76F-6B1F-F47462144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CC9EE82-F20A-106F-7C0D-8A3AA0559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D9AFFD2-4751-4380-44B7-58D1916D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22688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F488A-BC29-D430-E88F-309CCFB4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8BC7FA5-F038-1C41-96C4-C1A253481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8F196FE-A898-4A8F-4334-90D512C2A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72A4C6-60AC-C9E3-095C-3F0269E79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69039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F36DC-97C9-EB19-36FC-4C4FFF137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DE0A3BF-EF9F-5EC6-79A9-82BAFD768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D97CB7D-8557-B0F0-5FBE-EE733F0BC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1863AD1-A0EA-2571-C328-4EF617CAF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61847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827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9639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2543A-C099-407F-4270-0001CBD17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F3C6750-914E-55C5-1C45-4E44BD934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0BB6155-5216-2CD7-E5E1-8DE0201C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26888D3-C066-6145-8635-7891B8D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26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3161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5B63F-294F-B258-632F-78B6450AB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3684670-F6E1-68AE-660C-AB25FC4B9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3768D50-9787-5C28-4CC6-DBD120729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B4C597-1944-FC76-9BB8-54A9C1BC5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372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D29DA-EC28-09BA-50FB-6595D353B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FD51243-E441-20A0-C012-162274AEE3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1861A04-9D32-AC3C-B487-5D35579E3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7053D3D-41CB-B9D1-6612-D440B08C6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2979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C0628-4A74-2A07-FAFC-604D1B28C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B7B3C43-018E-EBFA-4CAE-5CE00A9F3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0DEDF1F-410B-71C2-104C-004B3762C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E49ABF8-12A0-B320-888D-1479DA84B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4508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F03CA29-21D3-6A78-B138-584794F15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15246"/>
            <a:ext cx="7772400" cy="2442754"/>
          </a:xfrm>
          <a:prstGeom prst="rect">
            <a:avLst/>
          </a:prstGeom>
        </p:spPr>
      </p:pic>
      <p:sp>
        <p:nvSpPr>
          <p:cNvPr id="11" name="Rechthoek met aan één zijde afgeronde hoeken 10">
            <a:extLst>
              <a:ext uri="{FF2B5EF4-FFF2-40B4-BE49-F238E27FC236}">
                <a16:creationId xmlns:a16="http://schemas.microsoft.com/office/drawing/2014/main" id="{735C4261-F2B3-CD86-CB44-771D56D62D71}"/>
              </a:ext>
            </a:extLst>
          </p:cNvPr>
          <p:cNvSpPr/>
          <p:nvPr userDrawn="1"/>
        </p:nvSpPr>
        <p:spPr>
          <a:xfrm rot="5400000">
            <a:off x="4028283" y="-2143918"/>
            <a:ext cx="4135435" cy="10668002"/>
          </a:xfrm>
          <a:prstGeom prst="round2SameRect">
            <a:avLst/>
          </a:prstGeom>
          <a:solidFill>
            <a:srgbClr val="112F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77C2C1-E6EB-ADE7-FBBA-AA3FD796D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effectLst/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F21E6CA-5C64-188E-D8F7-D1EA1D34A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EA7157-93FD-B56F-523D-93E8AF35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153330-A7F9-1858-B2A5-26E35B0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F8C818-EDF9-A786-65B3-F6667F4B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763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03CC8-3D42-8A73-9601-2C7C91A4B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316728B-34F4-EB66-EB5D-7522E0A2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5777070-BA96-3E0A-1054-74483478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F62E630-B729-46ED-34F9-F30A784C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246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684001D-923C-0DDF-A88F-984CDFAC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BCA677F-0DD3-8D42-6F13-1C2A01E4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AB2299-25B1-D256-15D5-F6F1D212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9526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A335D-0EDB-5210-B2FD-2EC6D964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5EF8E4-83F7-001E-244F-EB99A9051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A729775-C4CE-7917-F05E-844B6E6B6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665DD01-C4DB-6F38-E4E9-2529F3908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6B9C58-0DDE-E41B-3F4D-51CDE3FA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A5CDD8C-FB75-BD16-3DDD-1F48B53C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343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1371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AEFB99-9357-7A11-9BFD-6B7B3DF0E6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3784272" y="506819"/>
            <a:ext cx="7772400" cy="5086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738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Afbeelding met bijschrift">
    <p:bg>
      <p:bgPr>
        <a:gradFill>
          <a:gsLst>
            <a:gs pos="0">
              <a:srgbClr val="00B0F0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D94C15D-92AD-F2CC-24E8-31DD6D8C3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4798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B6519-C24D-0261-799B-F50F085E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8676437-A7F7-5E0E-E48D-4CED7806B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1CAA22-242A-2219-B6A5-577A8A7F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14DEE3-D89E-9D9E-1616-61EB7C9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168FC5-5F5A-E918-7E1D-7E6691DB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5025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A9CDCF0-4E02-E360-4DE7-00156A485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2996E86-68E8-7710-5523-AD872CA0B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4C4A21-7FFF-F9D0-6C84-6F6806B1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0372C6A-F4BF-E723-D6C4-93F39FC60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A33B9F-2685-02DB-B489-1790710A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49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280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bg>
      <p:bgPr>
        <a:gradFill>
          <a:gsLst>
            <a:gs pos="0">
              <a:srgbClr val="797979"/>
            </a:gs>
            <a:gs pos="99000">
              <a:srgbClr val="92929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77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11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0E7B81F-EE72-2973-3590-AB72C554B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9600" y="0"/>
            <a:ext cx="7772400" cy="54885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B05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682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ekop (B)">
    <p:bg>
      <p:bgPr>
        <a:gradFill>
          <a:gsLst>
            <a:gs pos="0">
              <a:srgbClr val="4EB4D9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82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ekop (B)">
    <p:bg>
      <p:bgPr>
        <a:gradFill>
          <a:gsLst>
            <a:gs pos="0">
              <a:srgbClr val="929292"/>
            </a:gs>
            <a:gs pos="100000">
              <a:srgbClr val="5E5E5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85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18D83-7C43-CB3C-F87B-DA58FB63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83A172-72E7-F92F-23DF-F4DBF065E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ED0A90C-386C-E11F-44A6-BB16F0F3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DAF539-52CB-AEE2-DFCF-CF7D55A1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5F5C216-DA75-B480-7F46-E0EE8C71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2AA76E-F837-E0E3-F8E0-FBE58343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51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EA873-C638-FE9A-6EC0-176023EC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2CDAE0-B125-8851-5F82-A76F32902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3AA889B-43D9-C3C7-515A-49A41A669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EF60833-82C6-9AB1-53B5-4AB3915AA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D74F9C6-729C-464F-ACBF-EA01E2894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EC7D596-F5C2-5EDF-1F42-5B053DE4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F404FF-35FF-EF08-8BEB-5A4921AB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4697724-A5F0-BDA4-521B-987F158D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174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B713"/>
            </a:gs>
            <a:gs pos="100000">
              <a:srgbClr val="F9E21E">
                <a:lumMod val="76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FEDBA43-8105-B9D5-86B6-E60FCF5E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BB207C-7B05-FE8D-7ECE-DCECAAD34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7D19AB3-BFE3-A76C-5E79-ABDA37957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FF563C-DB79-DBBE-F121-3AD0868B7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DF02394B-DFA9-E249-8215-E97519F84AE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518921-F1F4-F86B-B2F9-60C04B1EC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143A6A95-3FD8-9C48-85AA-6FECB852C84D}" type="datetimeFigureOut">
              <a:rPr lang="nl-NL" smtClean="0"/>
              <a:pPr/>
              <a:t>18-09-2025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068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7" r:id="rId3"/>
    <p:sldLayoutId id="2147483673" r:id="rId4"/>
    <p:sldLayoutId id="2147483663" r:id="rId5"/>
    <p:sldLayoutId id="2147483672" r:id="rId6"/>
    <p:sldLayoutId id="2147483676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5" r:id="rId14"/>
    <p:sldLayoutId id="2147483674" r:id="rId15"/>
    <p:sldLayoutId id="2147483670" r:id="rId16"/>
    <p:sldLayoutId id="214748367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Fira Sans SemiBold" panose="020B050305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6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40.emf"/><Relationship Id="rId5" Type="http://schemas.openxmlformats.org/officeDocument/2006/relationships/image" Target="../media/image34.emf"/><Relationship Id="rId10" Type="http://schemas.openxmlformats.org/officeDocument/2006/relationships/image" Target="../media/image39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40.emf"/><Relationship Id="rId5" Type="http://schemas.openxmlformats.org/officeDocument/2006/relationships/image" Target="../media/image34.emf"/><Relationship Id="rId10" Type="http://schemas.openxmlformats.org/officeDocument/2006/relationships/image" Target="../media/image39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A_8AAF2C21.xm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8_41A366B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22.svg"/><Relationship Id="rId10" Type="http://schemas.openxmlformats.org/officeDocument/2006/relationships/image" Target="../media/image64.emf"/><Relationship Id="rId4" Type="http://schemas.openxmlformats.org/officeDocument/2006/relationships/image" Target="../media/image21.png"/><Relationship Id="rId9" Type="http://schemas.openxmlformats.org/officeDocument/2006/relationships/image" Target="../media/image63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3.png"/><Relationship Id="rId3" Type="http://schemas.openxmlformats.org/officeDocument/2006/relationships/image" Target="../media/image21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22.svg"/><Relationship Id="rId9" Type="http://schemas.openxmlformats.org/officeDocument/2006/relationships/image" Target="../media/image69.png"/><Relationship Id="rId14" Type="http://schemas.openxmlformats.org/officeDocument/2006/relationships/image" Target="../media/image74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3" Type="http://schemas.openxmlformats.org/officeDocument/2006/relationships/hyperlink" Target="mailto:michiel.trimpe@vng.n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84.sv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igilab.overheid.nl/chat/digilab/channels/federatieve-toegangsverlening" TargetMode="External"/><Relationship Id="rId11" Type="http://schemas.openxmlformats.org/officeDocument/2006/relationships/image" Target="../media/image79.png"/><Relationship Id="rId5" Type="http://schemas.openxmlformats.org/officeDocument/2006/relationships/hyperlink" Target="https://github.com/VNG-Realisatie/ftv" TargetMode="External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4" Type="http://schemas.openxmlformats.org/officeDocument/2006/relationships/hyperlink" Target="https://vng-realisatie.github.io/ftv/" TargetMode="External"/><Relationship Id="rId9" Type="http://schemas.openxmlformats.org/officeDocument/2006/relationships/image" Target="../media/image77.png"/><Relationship Id="rId14" Type="http://schemas.openxmlformats.org/officeDocument/2006/relationships/image" Target="../media/image8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microsoft.com/office/2007/relationships/hdphoto" Target="../media/hdphoto1.wdp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2.sv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Federatieve toegangsverlening</a:t>
            </a:r>
            <a:endParaRPr lang="nl-NL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83544"/>
          </a:xfrm>
        </p:spPr>
        <p:txBody>
          <a:bodyPr/>
          <a:lstStyle/>
          <a:p>
            <a:pPr algn="l"/>
            <a:r>
              <a:rPr lang="nl-NL" noProof="0" dirty="0"/>
              <a:t>Marc de Boer – Product </a:t>
            </a:r>
            <a:r>
              <a:rPr lang="nl-NL" noProof="0" dirty="0" err="1"/>
              <a:t>owner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149E4-24A3-5DA4-4C3D-05F268654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73315-F31C-22D8-90C0-21ABBC7B6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Het probleem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97D30-CED8-84A5-15C1-DF2D090F0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9382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z="2400" noProof="0" dirty="0">
                <a:latin typeface="Fira Sans"/>
              </a:rPr>
              <a:t>Elke applicatie doet autorisatie anders</a:t>
            </a:r>
          </a:p>
          <a:p>
            <a:r>
              <a:rPr lang="nl-NL" sz="2400" noProof="0" dirty="0">
                <a:latin typeface="Fira Sans"/>
              </a:rPr>
              <a:t>Traditionele rollen-rechten oplossingen zijn onvoldoende</a:t>
            </a:r>
          </a:p>
          <a:p>
            <a:endParaRPr lang="nl-NL" sz="2400" noProof="0" dirty="0">
              <a:latin typeface="Fira Sans"/>
            </a:endParaRPr>
          </a:p>
          <a:p>
            <a:pPr marL="0" indent="0">
              <a:buNone/>
            </a:pPr>
            <a:r>
              <a:rPr lang="nl-NL" sz="2400" b="1" dirty="0">
                <a:latin typeface="Fira Sans"/>
              </a:rPr>
              <a:t>Gevolgen</a:t>
            </a:r>
            <a:r>
              <a:rPr lang="nl-NL" sz="2400" dirty="0">
                <a:latin typeface="Fira Sans"/>
              </a:rPr>
              <a:t>:</a:t>
            </a:r>
          </a:p>
          <a:p>
            <a:r>
              <a:rPr lang="nl-NL" sz="2400" dirty="0">
                <a:latin typeface="Fira Sans"/>
              </a:rPr>
              <a:t>Meer ontwikkelkosten, grote beheerslast en beperkt inzicht</a:t>
            </a:r>
          </a:p>
          <a:p>
            <a:r>
              <a:rPr lang="nl-NL" sz="2400" noProof="0" dirty="0">
                <a:latin typeface="Fira Sans"/>
              </a:rPr>
              <a:t>En vooral: beveiligingsrisico’s</a:t>
            </a:r>
          </a:p>
          <a:p>
            <a:r>
              <a:rPr lang="nl-NL" sz="2400" dirty="0">
                <a:latin typeface="Fira Sans"/>
              </a:rPr>
              <a:t>Bij schaalvergroting (e.g. FDS) wordt dit probleem exponentieel groter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A3EE01C-1A17-799B-A3C0-D7D572A123CB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0866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6734B-A0F7-66CB-765B-4A8B45B3F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E384-72B9-9F76-490E-38A81CBC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Positief: doelstellingen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F027B-0ECE-A8AD-E07D-822FEBA53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7"/>
            <a:ext cx="10515600" cy="16033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nl-NL" sz="3600" noProof="0" dirty="0">
                <a:latin typeface="Fira Sans"/>
              </a:rPr>
              <a:t>1. Flexibiliteit</a:t>
            </a:r>
            <a:endParaRPr lang="nl-NL" sz="24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C45EC15-2911-A6FA-AFB8-EE294556AE4F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6219A5-B804-7D24-BCFB-E6DC547BCD70}"/>
              </a:ext>
            </a:extLst>
          </p:cNvPr>
          <p:cNvSpPr txBox="1">
            <a:spLocks/>
          </p:cNvSpPr>
          <p:nvPr/>
        </p:nvSpPr>
        <p:spPr>
          <a:xfrm>
            <a:off x="838200" y="2734113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2. Schaalbaarheid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FCCA7E-9E5A-5DED-A6D9-24D3535B0E75}"/>
              </a:ext>
            </a:extLst>
          </p:cNvPr>
          <p:cNvSpPr txBox="1">
            <a:spLocks/>
          </p:cNvSpPr>
          <p:nvPr/>
        </p:nvSpPr>
        <p:spPr>
          <a:xfrm>
            <a:off x="838200" y="3664208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3. Traceerbaarheid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2533D2-1D4B-68E7-B1E7-08D5C492145D}"/>
              </a:ext>
            </a:extLst>
          </p:cNvPr>
          <p:cNvSpPr txBox="1">
            <a:spLocks/>
          </p:cNvSpPr>
          <p:nvPr/>
        </p:nvSpPr>
        <p:spPr>
          <a:xfrm>
            <a:off x="838200" y="4617870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4. Leveranciersonafhankelijkheid</a:t>
            </a:r>
          </a:p>
        </p:txBody>
      </p:sp>
    </p:spTree>
    <p:extLst>
      <p:ext uri="{BB962C8B-B14F-4D97-AF65-F5344CB8AC3E}">
        <p14:creationId xmlns:p14="http://schemas.microsoft.com/office/powerpoint/2010/main" val="395364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47D4C-ED90-FF87-35B3-B855D8EFA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C6A42F06-AC00-2A81-0E9A-C28505AB3514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pic>
        <p:nvPicPr>
          <p:cNvPr id="1026" name="Picture 2" descr="Stakeholderkaart">
            <a:extLst>
              <a:ext uri="{FF2B5EF4-FFF2-40B4-BE49-F238E27FC236}">
                <a16:creationId xmlns:a16="http://schemas.microsoft.com/office/drawing/2014/main" id="{C14851C6-FB67-FF0F-20AC-FBA2FD907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2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8C0CA-9C23-2D6D-E4E3-1AF9F9361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4D5AAA5-7C17-7261-37C4-27E181B0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De methodiek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6E147C4-6112-8BFF-D40E-DA22B3FDC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</a:t>
            </a:r>
            <a:r>
              <a:rPr lang="nl-NL" dirty="0" err="1">
                <a:latin typeface="Fira Sans SemiBold"/>
              </a:rPr>
              <a:t>Authorization</a:t>
            </a:r>
            <a:r>
              <a:rPr lang="nl-NL" dirty="0">
                <a:latin typeface="Fira Sans SemiBold"/>
              </a:rPr>
              <a:t> Management (EAM)</a:t>
            </a:r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693042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8286-7E8A-0AA6-3392-C4143F621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8322-AE1E-CA96-2CB9-AAF044F3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AD8EED9-8A35-D142-6C5C-CA8F341E6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3592"/>
            <a:ext cx="4151796" cy="417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73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846E5-5164-5D14-B5AA-AE3F82A53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EC9F-0F31-2BC6-48FB-B83AD45E1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2D68298-3F2A-FD1F-9229-41DF87B2D4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753592"/>
            <a:ext cx="4151796" cy="4175120"/>
          </a:xfrm>
          <a:prstGeom prst="rect">
            <a:avLst/>
          </a:prstGeom>
        </p:spPr>
      </p:pic>
      <p:sp>
        <p:nvSpPr>
          <p:cNvPr id="7" name="Tijdelijke aanduiding voor inhoud 3">
            <a:extLst>
              <a:ext uri="{FF2B5EF4-FFF2-40B4-BE49-F238E27FC236}">
                <a16:creationId xmlns:a16="http://schemas.microsoft.com/office/drawing/2014/main" id="{847F176C-2855-E91F-53D7-9ED91BD72375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noProof="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) expliciet maken</a:t>
            </a:r>
          </a:p>
        </p:txBody>
      </p:sp>
    </p:spTree>
    <p:extLst>
      <p:ext uri="{BB962C8B-B14F-4D97-AF65-F5344CB8AC3E}">
        <p14:creationId xmlns:p14="http://schemas.microsoft.com/office/powerpoint/2010/main" val="3248594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15996-BAB2-1930-5687-A78E4041E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DC316-BA5E-50D3-4CD9-B742F4CDA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CA1E96B-4A61-D12E-5B34-7BB94E7E3B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581" y="1710566"/>
            <a:ext cx="4221235" cy="4244688"/>
          </a:xfrm>
          <a:prstGeom prst="rect">
            <a:avLst/>
          </a:prstGeom>
        </p:spPr>
      </p:pic>
      <p:sp>
        <p:nvSpPr>
          <p:cNvPr id="7" name="Tijdelijke aanduiding voor inhoud 3">
            <a:extLst>
              <a:ext uri="{FF2B5EF4-FFF2-40B4-BE49-F238E27FC236}">
                <a16:creationId xmlns:a16="http://schemas.microsoft.com/office/drawing/2014/main" id="{5BFD18DC-CDE9-2B19-4269-972612B15C9E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</p:txBody>
      </p:sp>
    </p:spTree>
    <p:extLst>
      <p:ext uri="{BB962C8B-B14F-4D97-AF65-F5344CB8AC3E}">
        <p14:creationId xmlns:p14="http://schemas.microsoft.com/office/powerpoint/2010/main" val="1712423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2DAA7-A165-F653-106F-759B7C840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Afbeelding 22">
            <a:extLst>
              <a:ext uri="{FF2B5EF4-FFF2-40B4-BE49-F238E27FC236}">
                <a16:creationId xmlns:a16="http://schemas.microsoft.com/office/drawing/2014/main" id="{2D5EB3C1-792C-FC5C-9FC0-A9EDC83850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672" t="-16427" r="-4258"/>
          <a:stretch>
            <a:fillRect/>
          </a:stretch>
        </p:blipFill>
        <p:spPr>
          <a:xfrm rot="2234902">
            <a:off x="10810386" y="3044504"/>
            <a:ext cx="351460" cy="257889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74C9C288-DE41-9033-9BF0-06A600498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010" y="1909032"/>
            <a:ext cx="2548704" cy="11440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5EE02A-1A6F-9A87-FB67-DCA12D2C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F6E61CEE-00D6-1263-EA91-242EB33844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298" y="1745290"/>
            <a:ext cx="1921984" cy="1921984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595E8821-A706-BAF2-B038-3B239B1B884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6371" y="1666464"/>
            <a:ext cx="537265" cy="610528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D5DC1E89-9D70-EBCC-1072-AE651B262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1784" y="2832290"/>
            <a:ext cx="1951658" cy="1927857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C78D8F6A-CC85-7047-265B-DEECCC02949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088955" y="4031748"/>
            <a:ext cx="1951657" cy="1951657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2B4F18C6-5C04-4D77-6E29-052CEF459B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2458" y="5191536"/>
            <a:ext cx="483705" cy="57583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949A2408-F870-3CC9-E97D-D06F7B2A2A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7923" y="2668090"/>
            <a:ext cx="483706" cy="549666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936C49FA-04A7-F432-53C0-46FEC5E410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88010" y="4709811"/>
            <a:ext cx="2634422" cy="1144023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5E26D9D8-CC08-B49F-C8DF-2D03A3043B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58780" y="3263497"/>
            <a:ext cx="1205528" cy="1205528"/>
          </a:xfrm>
          <a:prstGeom prst="rect">
            <a:avLst/>
          </a:prstGeom>
        </p:spPr>
      </p:pic>
      <p:sp>
        <p:nvSpPr>
          <p:cNvPr id="26" name="Tijdelijke aanduiding voor inhoud 3">
            <a:extLst>
              <a:ext uri="{FF2B5EF4-FFF2-40B4-BE49-F238E27FC236}">
                <a16:creationId xmlns:a16="http://schemas.microsoft.com/office/drawing/2014/main" id="{AB3F94C7-901C-6F4C-C70B-D320ABB21985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</a:t>
            </a:r>
            <a:r>
              <a:rPr lang="nl-NL" sz="2400" dirty="0">
                <a:latin typeface="Fira Sans"/>
                <a:ea typeface="+mn-lt"/>
                <a:cs typeface="+mn-lt"/>
              </a:rPr>
              <a:t>naar centraal beheer, handhaving blijft lokaal</a:t>
            </a:r>
          </a:p>
          <a:p>
            <a:pPr marL="0" indent="0">
              <a:buNone/>
            </a:pPr>
            <a:endParaRPr lang="nl-NL" sz="2400" dirty="0">
              <a:latin typeface="Fira San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4847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24442-7213-5395-30E7-7BF28A67D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Afbeelding 22">
            <a:extLst>
              <a:ext uri="{FF2B5EF4-FFF2-40B4-BE49-F238E27FC236}">
                <a16:creationId xmlns:a16="http://schemas.microsoft.com/office/drawing/2014/main" id="{165D100B-03F0-D722-6852-BDB0261B0E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672" t="-16427" r="-4258"/>
          <a:stretch>
            <a:fillRect/>
          </a:stretch>
        </p:blipFill>
        <p:spPr>
          <a:xfrm rot="2234902">
            <a:off x="10810386" y="3044504"/>
            <a:ext cx="351460" cy="257889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257ED569-2E5E-29CC-AE1D-95C4FC318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010" y="1909032"/>
            <a:ext cx="2548704" cy="11440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5F7CC-2829-B3A6-1734-2C33F23D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FB574EA2-BD7E-0855-3561-36BBCF992AE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298" y="1745290"/>
            <a:ext cx="1921984" cy="1921984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63B01C58-8C26-6A49-CEBF-A54064BED86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327635">
            <a:off x="8253549" y="1707851"/>
            <a:ext cx="537265" cy="610528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71CFF7F4-0209-D08E-308F-6C048A02D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1784" y="2832290"/>
            <a:ext cx="1951658" cy="1927857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937838E7-9299-8F97-F1EB-CA67194273B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088955" y="4031748"/>
            <a:ext cx="1951657" cy="1951657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8E1B59E8-3A45-D5A6-F586-4E54086F0E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54912">
            <a:off x="8414984" y="5211616"/>
            <a:ext cx="483705" cy="57583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40CE998-5178-A60F-BF81-8185046AC0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10499">
            <a:off x="10298767" y="2734008"/>
            <a:ext cx="483706" cy="549666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4DA94092-E2CA-C5FC-C601-99CE8F3519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88010" y="4709811"/>
            <a:ext cx="2634422" cy="1144023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4FF244B7-A726-2180-8A1F-E10D718F94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58780" y="3263497"/>
            <a:ext cx="1205528" cy="1205528"/>
          </a:xfrm>
          <a:prstGeom prst="rect">
            <a:avLst/>
          </a:prstGeom>
        </p:spPr>
      </p:pic>
      <p:sp>
        <p:nvSpPr>
          <p:cNvPr id="3" name="Tijdelijke aanduiding voor inhoud 3">
            <a:extLst>
              <a:ext uri="{FF2B5EF4-FFF2-40B4-BE49-F238E27FC236}">
                <a16:creationId xmlns:a16="http://schemas.microsoft.com/office/drawing/2014/main" id="{FA54EC12-584D-83DE-A1FA-F7EADB9FFDC6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</a:t>
            </a:r>
            <a:r>
              <a:rPr lang="nl-NL" sz="2400" dirty="0">
                <a:latin typeface="Fira Sans"/>
                <a:ea typeface="+mn-lt"/>
                <a:cs typeface="+mn-lt"/>
              </a:rPr>
              <a:t>naar centraal beheer, handhaving blijft lokaal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De levenscyclus van 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 loskoppelen van applicaties </a:t>
            </a:r>
          </a:p>
          <a:p>
            <a:endParaRPr lang="nl-NL" sz="2400" dirty="0">
              <a:latin typeface="Fira San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1883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8E6F33-7AC2-7946-DF65-BCE17991E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9990-155B-FF07-A84C-75D0DFC71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C</a:t>
            </a:r>
            <a:r>
              <a:rPr lang="nl-NL" noProof="0" dirty="0" err="1">
                <a:latin typeface="Fira Sans SemiBold"/>
              </a:rPr>
              <a:t>entraal</a:t>
            </a:r>
            <a:r>
              <a:rPr lang="nl-NL" noProof="0" dirty="0">
                <a:latin typeface="Fira Sans SemiBold"/>
              </a:rPr>
              <a:t> beheren, lokaal handhaven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D7029CF5-3194-3F1F-07B0-291D2110EDF8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zijn code en moeten met evenveel zorg beheerd worden als applicatiecode.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CD79C12-33EA-073A-4EBB-F9E1BF9E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48" y="1642954"/>
            <a:ext cx="5972463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33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542B8-2CD3-835E-FBE3-0E9B54C6B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848DAB5-D4BE-6AFD-C208-7BEF127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dirty="0">
                <a:latin typeface="Fira Sans SemiBold"/>
              </a:rPr>
              <a:t>O</a:t>
            </a:r>
            <a:r>
              <a:rPr lang="nl-NL" noProof="0" dirty="0" err="1">
                <a:latin typeface="Fira Sans SemiBold"/>
              </a:rPr>
              <a:t>pdracht</a:t>
            </a:r>
            <a:r>
              <a:rPr lang="nl-NL" noProof="0" dirty="0">
                <a:latin typeface="Fira Sans SemiBold"/>
              </a:rPr>
              <a:t> en team</a:t>
            </a:r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4D2E17-BFB3-2424-4BDF-12B0B721F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40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C101E-907F-47C4-2452-C39D64E0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42C106A-6B23-8D97-A695-71AFE4B29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645" r="646" b="-2191"/>
          <a:stretch>
            <a:fillRect/>
          </a:stretch>
        </p:blipFill>
        <p:spPr>
          <a:xfrm>
            <a:off x="5208103" y="2192199"/>
            <a:ext cx="6551237" cy="317145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8FE3D0C-D18F-506B-2060-5A4061518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0269" b="-2191"/>
          <a:stretch>
            <a:fillRect/>
          </a:stretch>
        </p:blipFill>
        <p:spPr>
          <a:xfrm>
            <a:off x="339895" y="2195673"/>
            <a:ext cx="4775444" cy="3171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7CBA8-B71D-E700-0B77-60F4D781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Volwaardig beheer</a:t>
            </a:r>
            <a:endParaRPr lang="nl-NL" noProof="0" dirty="0"/>
          </a:p>
        </p:txBody>
      </p:sp>
      <p:sp>
        <p:nvSpPr>
          <p:cNvPr id="4" name="AutoShape 4" descr="Overzicht functies en rollen in EAM ">
            <a:extLst>
              <a:ext uri="{FF2B5EF4-FFF2-40B4-BE49-F238E27FC236}">
                <a16:creationId xmlns:a16="http://schemas.microsoft.com/office/drawing/2014/main" id="{E48FD1BE-7197-AE45-A44B-DD9BBD9CB8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728117" cy="472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DF6D22E-1E77-733C-AB0F-D9ECEAEEF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9" y="1684062"/>
            <a:ext cx="11326681" cy="359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15C33C3-412B-3D15-4520-DDE03ACB9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59050">
            <a:off x="6820331" y="5217883"/>
            <a:ext cx="3326781" cy="14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3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94D7D6-CC20-F866-94F7-8F2AA2C91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E6B2-869F-E05C-D18C-495C9CFA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Zero trust / defense in depth</a:t>
            </a:r>
            <a:endParaRPr lang="nl-NL" noProof="0" dirty="0"/>
          </a:p>
        </p:txBody>
      </p:sp>
      <p:pic>
        <p:nvPicPr>
          <p:cNvPr id="9" name="Afbeelding 8" descr="Afbeelding met Graphics, schermopname, logo, symbool&#10;&#10;Door AI gegenereerde inhoud is mogelijk onjuist.">
            <a:extLst>
              <a:ext uri="{FF2B5EF4-FFF2-40B4-BE49-F238E27FC236}">
                <a16:creationId xmlns:a16="http://schemas.microsoft.com/office/drawing/2014/main" id="{34B1E981-FF65-726D-B152-69BD5964F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25" y="2337544"/>
            <a:ext cx="5021547" cy="3372681"/>
          </a:xfrm>
          <a:prstGeom prst="rect">
            <a:avLst/>
          </a:prstGeom>
        </p:spPr>
      </p:pic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53F918E3-E212-17C9-AEE9-A109FCDFE227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noProof="0" dirty="0">
                <a:latin typeface="Fira Sans"/>
                <a:ea typeface="+mn-lt"/>
                <a:cs typeface="+mn-lt"/>
              </a:rPr>
              <a:t>Toegang wordt gecontroleerd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bij elk verzoek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bij elke stap</a:t>
            </a:r>
          </a:p>
        </p:txBody>
      </p:sp>
    </p:spTree>
    <p:extLst>
      <p:ext uri="{BB962C8B-B14F-4D97-AF65-F5344CB8AC3E}">
        <p14:creationId xmlns:p14="http://schemas.microsoft.com/office/powerpoint/2010/main" val="2211388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C41D-BA95-3C98-6DE4-451327B5A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CF04ABB-71C5-D89C-363E-6214D928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Standaardisering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113EC41-6981-3C80-B5A4-94B8CCE46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558398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7E727-7B7B-4471-9E38-8E5446959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285E-A55E-CFC5-B64F-6FD21B7D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Waarom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B47E3-9E37-35E8-44DA-6FE43764E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5235"/>
            <a:ext cx="10515600" cy="16033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nl-NL" sz="2800" dirty="0">
                <a:highlight>
                  <a:srgbClr val="FFFF00"/>
                </a:highlight>
                <a:latin typeface="Fira Sans"/>
              </a:rPr>
              <a:t>EAM</a:t>
            </a:r>
            <a:r>
              <a:rPr lang="nl-NL" sz="2800" dirty="0">
                <a:latin typeface="Fira Sans"/>
              </a:rPr>
              <a:t> is een methodiek, maar </a:t>
            </a:r>
            <a:r>
              <a:rPr lang="nl-NL" sz="2800" dirty="0">
                <a:highlight>
                  <a:srgbClr val="FFFF00"/>
                </a:highlight>
                <a:latin typeface="Fira Sans"/>
              </a:rPr>
              <a:t>geen standaard</a:t>
            </a:r>
          </a:p>
          <a:p>
            <a:pPr marL="0" indent="0">
              <a:buNone/>
            </a:pPr>
            <a:r>
              <a:rPr lang="nl-NL" sz="2800" noProof="0" dirty="0">
                <a:latin typeface="Fira Sans"/>
              </a:rPr>
              <a:t>Laat nog teveel vrij om de voordelen te behalen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73E968C-D8A5-86B8-2268-36DC74E79E0C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40500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EE6A29E-05B2-57F0-5679-ED77FA82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ABBA4-7CCD-098F-BA83-6BD9CC9E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296" y="3263900"/>
            <a:ext cx="3397250" cy="2908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A21FA-BD50-3DE5-E57B-E7BB7251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AC9C025-DA29-12FE-2926-6F659618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</a:t>
            </a:r>
            <a:r>
              <a:rPr lang="nl-NL" sz="2400" b="1" u="sng" noProof="0" dirty="0">
                <a:latin typeface="Fira Sans"/>
                <a:ea typeface="+mn-lt"/>
                <a:cs typeface="+mn-lt"/>
              </a:rPr>
              <a:t>authentiseerde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elke applicatie op een andere manier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672C2-BA65-E623-F390-E9C4EA2B7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322" y="1905345"/>
            <a:ext cx="3923472" cy="2717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143DF-DBF7-D407-9D68-E7DC87E7C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971" y="1572321"/>
            <a:ext cx="3654779" cy="194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A126A-B706-469E-DCD9-79544D46D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506" y="3850924"/>
            <a:ext cx="2667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68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589D7B-9803-CB38-1755-4F972312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56F5E7D-0721-FD6C-5E26-652F79D2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CD8849F-C9F9-3943-156C-7F28D4245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3437" y="1810386"/>
            <a:ext cx="3908132" cy="3996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7C323E-B5A6-16CD-C88A-156453AE39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5995" b="2091"/>
          <a:stretch>
            <a:fillRect/>
          </a:stretch>
        </p:blipFill>
        <p:spPr>
          <a:xfrm>
            <a:off x="6520538" y="1567654"/>
            <a:ext cx="4933930" cy="4482416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F988905-D575-6927-99DA-BEA5AE69C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86913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786A835-3121-9259-1034-9BCA49F73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B0882C4-6C87-E49C-A971-5141630C0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</p:txBody>
      </p:sp>
      <p:pic>
        <p:nvPicPr>
          <p:cNvPr id="5" name="Picture 2" descr="Understanding OpenIDConnect. A Brief Introduction | by Kayathiri  Mahendrakumaran | Identity Beyond Borders | Medium">
            <a:extLst>
              <a:ext uri="{FF2B5EF4-FFF2-40B4-BE49-F238E27FC236}">
                <a16:creationId xmlns:a16="http://schemas.microsoft.com/office/drawing/2014/main" id="{CA8FE8ED-AE2B-E18C-B734-5755DE30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01" y="4146892"/>
            <a:ext cx="4532313" cy="2148501"/>
          </a:xfrm>
          <a:prstGeom prst="rect">
            <a:avLst/>
          </a:prstGeom>
          <a:noFill/>
          <a:effectLst>
            <a:glow rad="191759">
              <a:schemeClr val="bg1">
                <a:alpha val="45000"/>
              </a:schemeClr>
            </a:glow>
            <a:outerShdw blurRad="50800" dist="50800" dir="5400000" sx="1000" sy="1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67A4C97-EE58-D5B2-6AEB-14F9AC7D5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492" y="1921560"/>
            <a:ext cx="2219666" cy="222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5B79D6E-6B09-5837-EC5C-CBD371E23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7648" y="1690688"/>
            <a:ext cx="2375242" cy="237524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03400B-3710-22C5-8564-394A3714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503479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E19DA5-7125-7F80-3269-0883AA56B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67A8F27-CC4A-89CA-218D-EADEF4BAF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A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uthenticatie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is gezakt naar #7 in 2021</a:t>
            </a:r>
          </a:p>
          <a:p>
            <a:endParaRPr lang="nl-NL" sz="2400" noProof="0" dirty="0">
              <a:latin typeface="Fira Sans"/>
              <a:ea typeface="+mn-lt"/>
              <a:cs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B271D1-FF34-02D0-BA3D-FAE04CF90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538000"/>
            <a:ext cx="4953000" cy="228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27AEEB-22DA-399C-E89B-1EBFC0AE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484182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BD76BF-7E58-BEC1-B137-BB408758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9DCD98-4262-D49C-CA0B-C552CBFB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Authenticatie is gezakt naar #7 in 2021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Met 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toegangsverlening als nieuwe #1 </a:t>
            </a:r>
          </a:p>
          <a:p>
            <a:endParaRPr lang="nl-NL" sz="2400" noProof="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27013-42FB-D85C-5075-F265E86B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134800"/>
            <a:ext cx="4953000" cy="30099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FC40A-3D5A-0EA8-8C74-1BE2EE44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96605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F1DDA-6303-087B-BEEC-11E2616A1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7AD3-345A-4F00-7E58-B0F86C99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Wat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0C3AE-DB4E-4137-C6CE-0576080B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3698"/>
            <a:ext cx="10515600" cy="2303243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sz="3200" dirty="0">
                <a:latin typeface="Fira Sans"/>
              </a:rPr>
              <a:t>Toegangsverzoek vraag/antwoord</a:t>
            </a:r>
            <a:endParaRPr lang="nl-NL" sz="3200" noProof="0" dirty="0">
              <a:latin typeface="Fira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3200" noProof="0" dirty="0">
                <a:latin typeface="Fira Sans"/>
              </a:rPr>
              <a:t>Logboek toegangsbeslissingen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3200" dirty="0">
                <a:latin typeface="Fira Sans"/>
              </a:rPr>
              <a:t>Register toegangsbeleid</a:t>
            </a:r>
            <a:endParaRPr lang="nl-NL" sz="32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1D23179-2337-1986-BA8A-2E4A7C0C372B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012277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93083D-12DB-3F1F-56D2-A65EA397D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711832-50DD-6391-C08B-80EE93B12774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BB6C8-778E-0E26-345E-B5E3BDF1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35D49-607B-65B4-7B03-DE191EA31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2436435"/>
          </a:xfrm>
        </p:spPr>
        <p:txBody>
          <a:bodyPr anchor="t"/>
          <a:lstStyle/>
          <a:p>
            <a:pPr marL="0" indent="0">
              <a:buNone/>
            </a:pPr>
            <a:r>
              <a:rPr lang="nl-NL" sz="2800" noProof="0" dirty="0"/>
              <a:t>Ontwikkel een standaardmethodiek toegangsverlening voor API’s</a:t>
            </a:r>
          </a:p>
          <a:p>
            <a:pPr marL="0" indent="0">
              <a:buNone/>
            </a:pPr>
            <a:r>
              <a:rPr lang="nl-NL" noProof="0" dirty="0"/>
              <a:t>Biedt aan bij Forum Standaardisatie, GDI/MIDO, GEMMA, NORA </a:t>
            </a:r>
            <a:br>
              <a:rPr lang="nl-NL" noProof="0" dirty="0"/>
            </a:br>
            <a:r>
              <a:rPr lang="nl-NL" noProof="0" dirty="0"/>
              <a:t>en andere relevante fora.</a:t>
            </a:r>
          </a:p>
          <a:p>
            <a:pPr marL="0" indent="0">
              <a:buNone/>
            </a:pPr>
            <a:endParaRPr lang="nl-NL" noProof="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3F3313-9F79-67C8-DBAC-56E0CD7A4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864" y="4881368"/>
            <a:ext cx="2025111" cy="135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D75E5D-194C-B388-E28B-B19DEB8D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5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7C37DDF-581D-0E5C-4759-D9CD82A99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726173" y="4304264"/>
            <a:ext cx="4795925" cy="254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01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B3357-87EE-6834-E2C6-2B2443717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4335-D93B-251C-4140-ED3C4042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1. Vraag/antwoord: </a:t>
            </a:r>
            <a:r>
              <a:rPr lang="nl-NL" noProof="0" dirty="0" err="1">
                <a:latin typeface="Fira Sans SemiBold"/>
              </a:rPr>
              <a:t>AuthZEN</a:t>
            </a:r>
            <a:r>
              <a:rPr lang="nl-NL" noProof="0" dirty="0">
                <a:latin typeface="Fira Sans SemiBold"/>
              </a:rPr>
              <a:t> NL </a:t>
            </a:r>
            <a:r>
              <a:rPr lang="nl-NL" noProof="0" dirty="0" err="1">
                <a:latin typeface="Fira Sans SemiBold"/>
              </a:rPr>
              <a:t>Gov</a:t>
            </a:r>
            <a:endParaRPr lang="nl-NL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4B8820-052D-129A-9EFB-A97A0A7E5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000" noProof="0" dirty="0">
                <a:latin typeface="Fira Sans"/>
              </a:rPr>
              <a:t>Opgezet vanuit de </a:t>
            </a:r>
            <a:r>
              <a:rPr lang="nl-NL" sz="2000" noProof="0" dirty="0" err="1">
                <a:latin typeface="Fira Sans"/>
              </a:rPr>
              <a:t>OpenID</a:t>
            </a:r>
            <a:r>
              <a:rPr lang="nl-NL" sz="2000" noProof="0" dirty="0">
                <a:latin typeface="Fira Sans"/>
              </a:rPr>
              <a:t> Foundation</a:t>
            </a:r>
          </a:p>
          <a:p>
            <a:r>
              <a:rPr lang="nl-NL" sz="2000" noProof="0" dirty="0">
                <a:latin typeface="Fira Sans"/>
              </a:rPr>
              <a:t>Ondersteund door de grote leveranciers</a:t>
            </a:r>
          </a:p>
          <a:p>
            <a:r>
              <a:rPr lang="nl-NL" sz="2000" dirty="0">
                <a:latin typeface="Fira Sans"/>
              </a:rPr>
              <a:t>NL </a:t>
            </a:r>
            <a:r>
              <a:rPr lang="nl-NL" sz="2000" dirty="0" err="1">
                <a:latin typeface="Fira Sans"/>
              </a:rPr>
              <a:t>Gov</a:t>
            </a:r>
            <a:r>
              <a:rPr lang="nl-NL" sz="2000" dirty="0">
                <a:latin typeface="Fira Sans"/>
              </a:rPr>
              <a:t> profiel voor aansluiting met NL informatiemodellen en wetgeving</a:t>
            </a:r>
            <a:endParaRPr lang="nl-NL" sz="2000" noProof="0" dirty="0">
              <a:latin typeface="Fira Sans"/>
            </a:endParaRPr>
          </a:p>
          <a:p>
            <a:r>
              <a:rPr lang="nl-NL" sz="2000" noProof="0" dirty="0">
                <a:latin typeface="Fira Sans"/>
              </a:rPr>
              <a:t>Versie 1.0 is stabiel en in consultatie; door Gartner als ‘</a:t>
            </a:r>
            <a:r>
              <a:rPr lang="nl-NL" sz="2000" noProof="0" dirty="0" err="1">
                <a:latin typeface="Fira Sans"/>
              </a:rPr>
              <a:t>emerging</a:t>
            </a:r>
            <a:r>
              <a:rPr lang="nl-NL" sz="2000" noProof="0" dirty="0">
                <a:latin typeface="Fira Sans"/>
              </a:rPr>
              <a:t> standard’ benoemd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BAE6C9-5C60-806F-5C3E-FE0D849E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BFFF9"/>
              </a:clrFrom>
              <a:clrTo>
                <a:srgbClr val="FBFF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416" y="34900"/>
            <a:ext cx="5577078" cy="288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ep 15">
            <a:extLst>
              <a:ext uri="{FF2B5EF4-FFF2-40B4-BE49-F238E27FC236}">
                <a16:creationId xmlns:a16="http://schemas.microsoft.com/office/drawing/2014/main" id="{F353F914-3D3C-404F-C963-A347DAD7FB26}"/>
              </a:ext>
            </a:extLst>
          </p:cNvPr>
          <p:cNvGrpSpPr/>
          <p:nvPr/>
        </p:nvGrpSpPr>
        <p:grpSpPr>
          <a:xfrm>
            <a:off x="6085126" y="1552374"/>
            <a:ext cx="6106874" cy="5305626"/>
            <a:chOff x="6085126" y="1384644"/>
            <a:chExt cx="6106874" cy="5305626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1DEA1242-227B-9B2D-FDD6-5426B6BE2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348"/>
            <a:stretch>
              <a:fillRect/>
            </a:stretch>
          </p:blipFill>
          <p:spPr>
            <a:xfrm rot="10800000">
              <a:off x="6085126" y="1384644"/>
              <a:ext cx="6106874" cy="1323649"/>
            </a:xfrm>
            <a:prstGeom prst="rect">
              <a:avLst/>
            </a:prstGeom>
          </p:spPr>
        </p:pic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85045D7-F61C-8660-A4EA-96EA810B50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1034" y="1596747"/>
              <a:ext cx="2796402" cy="83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BE4ADE7-E030-C80A-F047-F58EE88B8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4209" b="7960"/>
            <a:stretch>
              <a:fillRect/>
            </a:stretch>
          </p:blipFill>
          <p:spPr>
            <a:xfrm>
              <a:off x="6128097" y="2905038"/>
              <a:ext cx="6063903" cy="3785232"/>
            </a:xfrm>
            <a:prstGeom prst="rect">
              <a:avLst/>
            </a:prstGeom>
          </p:spPr>
        </p:pic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92305649-3849-4029-ED15-481D10D09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6777" y="5710410"/>
              <a:ext cx="5010210" cy="710908"/>
            </a:xfrm>
            <a:prstGeom prst="rect">
              <a:avLst/>
            </a:prstGeom>
          </p:spPr>
        </p:pic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FCDEB104-6AB3-1BE7-A20A-7B596016E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9319" y="4093992"/>
              <a:ext cx="5010515" cy="1333827"/>
            </a:xfrm>
            <a:prstGeom prst="rect">
              <a:avLst/>
            </a:prstGeom>
          </p:spPr>
        </p:pic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1C164453-C585-DDD9-414C-CF48068D76E8}"/>
                </a:ext>
              </a:extLst>
            </p:cNvPr>
            <p:cNvSpPr txBox="1"/>
            <p:nvPr/>
          </p:nvSpPr>
          <p:spPr>
            <a:xfrm>
              <a:off x="6372675" y="5503955"/>
              <a:ext cx="12747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>
                  <a:latin typeface="Fira Sans" panose="020B0503050000020004" pitchFamily="34" charset="0"/>
                </a:rPr>
                <a:t>API Gateways</a:t>
              </a:r>
            </a:p>
          </p:txBody>
        </p:sp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2AC4BD89-5B99-815C-43AC-A8807C05A3E8}"/>
                </a:ext>
              </a:extLst>
            </p:cNvPr>
            <p:cNvSpPr txBox="1"/>
            <p:nvPr/>
          </p:nvSpPr>
          <p:spPr>
            <a:xfrm>
              <a:off x="6372675" y="3701162"/>
              <a:ext cx="2066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>
                  <a:latin typeface="Fira Sans" panose="020B0503050000020004" pitchFamily="34" charset="0"/>
                </a:rPr>
                <a:t>Policy </a:t>
              </a:r>
              <a:r>
                <a:rPr lang="nl-NL" sz="1400" dirty="0" err="1">
                  <a:latin typeface="Fira Sans" panose="020B0503050000020004" pitchFamily="34" charset="0"/>
                </a:rPr>
                <a:t>Decisions</a:t>
              </a:r>
              <a:r>
                <a:rPr lang="nl-NL" sz="1400" dirty="0">
                  <a:latin typeface="Fira Sans" panose="020B0503050000020004" pitchFamily="34" charset="0"/>
                </a:rPr>
                <a:t> Points</a:t>
              </a:r>
            </a:p>
          </p:txBody>
        </p:sp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1158C64E-8408-BB60-32DD-B743D18E215A}"/>
                </a:ext>
              </a:extLst>
            </p:cNvPr>
            <p:cNvSpPr txBox="1"/>
            <p:nvPr/>
          </p:nvSpPr>
          <p:spPr>
            <a:xfrm>
              <a:off x="6379899" y="3208664"/>
              <a:ext cx="5269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600" dirty="0" err="1">
                  <a:latin typeface="Fira Sans Medium" panose="020B0503050000020004" pitchFamily="34" charset="0"/>
                </a:rPr>
                <a:t>Interoperable</a:t>
              </a:r>
              <a:r>
                <a:rPr lang="nl-NL" sz="1600" dirty="0">
                  <a:latin typeface="Fira Sans Medium" panose="020B0503050000020004" pitchFamily="34" charset="0"/>
                </a:rPr>
                <a:t> </a:t>
              </a:r>
              <a:r>
                <a:rPr lang="nl-NL" sz="1600" dirty="0" err="1">
                  <a:latin typeface="Fira Sans Medium" panose="020B0503050000020004" pitchFamily="34" charset="0"/>
                </a:rPr>
                <a:t>implementations</a:t>
              </a:r>
              <a:r>
                <a:rPr lang="nl-NL" sz="1600" dirty="0">
                  <a:latin typeface="Fira Sans Medium" panose="020B0503050000020004" pitchFamily="34" charset="0"/>
                </a:rPr>
                <a:t> (maart 2025)</a:t>
              </a:r>
            </a:p>
          </p:txBody>
        </p:sp>
      </p:grp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FB74BAC-137C-8BCC-834F-90F001662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58428" y="5125373"/>
            <a:ext cx="3797300" cy="11684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AF1E128-8DF1-EA5F-1659-13311C95BC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53193" y="4644562"/>
            <a:ext cx="2408189" cy="74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09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ABEB3-6359-109C-B7BB-909124A4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19E5BA27-4F48-DB96-AD2C-F8C0F04AF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277" b="6610"/>
          <a:stretch>
            <a:fillRect/>
          </a:stretch>
        </p:blipFill>
        <p:spPr>
          <a:xfrm>
            <a:off x="6172202" y="1690689"/>
            <a:ext cx="6019798" cy="51673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29566B-0DA7-0208-97A4-BAD8F5AE0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l-NL" noProof="0"/>
              <a:t>2. Logboek Toegangsbeslissingen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42A419-C024-A397-82CC-D77ECEBC4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/>
              <a:t>Eigen standaard</a:t>
            </a:r>
          </a:p>
          <a:p>
            <a:r>
              <a:rPr lang="nl-NL" dirty="0"/>
              <a:t>Beschrijft wat een logboek moet, mag en niet mag bevatten</a:t>
            </a:r>
            <a:endParaRPr lang="nl-NL" noProof="0" dirty="0"/>
          </a:p>
          <a:p>
            <a:r>
              <a:rPr lang="nl-NL" noProof="0" dirty="0"/>
              <a:t>Een zusterstandaard van Logboek Dataverwerkingen </a:t>
            </a:r>
          </a:p>
          <a:p>
            <a:r>
              <a:rPr lang="nl-NL" dirty="0"/>
              <a:t>Verantwoording </a:t>
            </a:r>
            <a:r>
              <a:rPr lang="nl-NL" noProof="0" dirty="0"/>
              <a:t>binnen en tussen organisaties, niet naar de burger toe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2B041C0-1FDA-FEDB-30C2-24E33291E1C3}"/>
              </a:ext>
            </a:extLst>
          </p:cNvPr>
          <p:cNvGrpSpPr/>
          <p:nvPr/>
        </p:nvGrpSpPr>
        <p:grpSpPr>
          <a:xfrm>
            <a:off x="7627305" y="3016251"/>
            <a:ext cx="2220932" cy="2220932"/>
            <a:chOff x="6682155" y="1690688"/>
            <a:chExt cx="4204076" cy="4204076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6DDFB147-F9BF-AD87-B1B0-F0AECE73151F}"/>
                </a:ext>
              </a:extLst>
            </p:cNvPr>
            <p:cNvSpPr/>
            <p:nvPr/>
          </p:nvSpPr>
          <p:spPr>
            <a:xfrm>
              <a:off x="6682155" y="1690688"/>
              <a:ext cx="4204076" cy="420407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C3B24CA-A1EB-D13E-9909-B9AAF691D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68223" y="2494310"/>
              <a:ext cx="2255130" cy="2562648"/>
            </a:xfrm>
            <a:prstGeom prst="rect">
              <a:avLst/>
            </a:prstGeom>
          </p:spPr>
        </p:pic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53B474A5-A195-398E-84FE-8EC03B04E17E}"/>
              </a:ext>
            </a:extLst>
          </p:cNvPr>
          <p:cNvGrpSpPr/>
          <p:nvPr/>
        </p:nvGrpSpPr>
        <p:grpSpPr>
          <a:xfrm>
            <a:off x="9580550" y="3016251"/>
            <a:ext cx="2220932" cy="2220932"/>
            <a:chOff x="6682155" y="1690688"/>
            <a:chExt cx="4204076" cy="4204076"/>
          </a:xfrm>
          <a:solidFill>
            <a:srgbClr val="000000">
              <a:alpha val="23000"/>
            </a:srgbClr>
          </a:solidFill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E254837F-185F-7E6B-9955-0259A67D338F}"/>
                </a:ext>
              </a:extLst>
            </p:cNvPr>
            <p:cNvSpPr/>
            <p:nvPr/>
          </p:nvSpPr>
          <p:spPr>
            <a:xfrm>
              <a:off x="6682155" y="1690688"/>
              <a:ext cx="4204076" cy="42040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BC75CB8-DFC3-8D35-E278-03A2E873A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68223" y="2494310"/>
              <a:ext cx="2255130" cy="2562648"/>
            </a:xfrm>
            <a:prstGeom prst="rect">
              <a:avLst/>
            </a:prstGeom>
          </p:spPr>
        </p:pic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8F7CA2A5-D85C-6C6F-3012-C068C8A695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5132" y="4984174"/>
            <a:ext cx="469900" cy="4699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7A5B844-70C5-533C-BECF-1C47442875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92355" y="3882737"/>
            <a:ext cx="469900" cy="4699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7F1EFFF-02E5-A5B7-DD8D-D1B3290B0D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11282" y="4864984"/>
            <a:ext cx="961290" cy="96129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B066BAF-F8FB-82B7-3870-905ED95EB1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70722" y="2441870"/>
            <a:ext cx="819655" cy="81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22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568D7-9D48-E23F-2947-47EB33886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EBE7-3A77-5C8E-6359-0BA67433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3. Register Toegangsbeleid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1721AA-A89F-35C7-BA0A-339C32A4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7560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800" noProof="0" dirty="0">
                <a:latin typeface="Fira Sans"/>
              </a:rPr>
              <a:t>Geeft inzicht in toegangsbeleid</a:t>
            </a:r>
          </a:p>
          <a:p>
            <a:r>
              <a:rPr lang="nl-NL" sz="2800" noProof="0" dirty="0">
                <a:latin typeface="Fira Sans"/>
              </a:rPr>
              <a:t>Verwijzingen naar het Register van Verwerkingsactiviteiten</a:t>
            </a:r>
          </a:p>
        </p:txBody>
      </p:sp>
    </p:spTree>
    <p:extLst>
      <p:ext uri="{BB962C8B-B14F-4D97-AF65-F5344CB8AC3E}">
        <p14:creationId xmlns:p14="http://schemas.microsoft.com/office/powerpoint/2010/main" val="997146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4AFA7-B704-D625-40CF-894458E8F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F525-CB10-1D97-CF28-74516DA4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Wat niet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78CBB-4F5E-D9A7-F909-2625786B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7"/>
            <a:ext cx="10515600" cy="230324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z="3200" noProof="0" dirty="0">
                <a:latin typeface="Fira Sans"/>
              </a:rPr>
              <a:t>Policytaal</a:t>
            </a:r>
          </a:p>
          <a:p>
            <a:r>
              <a:rPr lang="nl-NL" sz="3200" dirty="0">
                <a:latin typeface="Fira Sans"/>
              </a:rPr>
              <a:t>Specifieke software / leveranciers</a:t>
            </a:r>
            <a:endParaRPr lang="nl-NL" sz="32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D01D65E-BB4A-17F5-A9A0-EEAA85C66155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34753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0A1B-FC30-BFBA-D025-8674D5F42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87E5F4F-4D0A-75C4-0D4E-E1FE9C94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noProof="0" dirty="0">
                <a:latin typeface="Fira Sans SemiBold"/>
              </a:rPr>
              <a:t>Status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5CA501C-D2B2-CEDF-6BF9-392996846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853177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0A81-C9E0-7966-85AE-35287D5E1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6507-D262-E958-6523-6D58F59F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Status project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4922AC-7B66-3F69-2BD7-48F166437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75607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noProof="0" dirty="0" err="1">
                <a:latin typeface="Fira Sans"/>
              </a:rPr>
              <a:t>AuthZEN</a:t>
            </a:r>
            <a:r>
              <a:rPr lang="nl-NL" noProof="0" dirty="0">
                <a:latin typeface="Fira Sans"/>
              </a:rPr>
              <a:t> NL </a:t>
            </a:r>
            <a:r>
              <a:rPr lang="nl-NL" noProof="0" dirty="0" err="1">
                <a:latin typeface="Fira Sans"/>
              </a:rPr>
              <a:t>Gov</a:t>
            </a:r>
            <a:endParaRPr lang="nl-NL" dirty="0">
              <a:latin typeface="Fira Sans"/>
            </a:endParaRPr>
          </a:p>
          <a:p>
            <a:pPr lvl="1"/>
            <a:r>
              <a:rPr lang="nl-NL" dirty="0">
                <a:latin typeface="Fira Sans"/>
              </a:rPr>
              <a:t>C</a:t>
            </a:r>
            <a:r>
              <a:rPr lang="nl-NL" noProof="0" dirty="0" err="1">
                <a:latin typeface="Fira Sans"/>
              </a:rPr>
              <a:t>onsultatie</a:t>
            </a:r>
            <a:r>
              <a:rPr lang="nl-NL" noProof="0" dirty="0">
                <a:latin typeface="Fira Sans"/>
              </a:rPr>
              <a:t> bij eigen werkgroep afgerond</a:t>
            </a:r>
          </a:p>
          <a:p>
            <a:pPr lvl="1"/>
            <a:r>
              <a:rPr lang="nl-NL" dirty="0">
                <a:latin typeface="Fira Sans"/>
              </a:rPr>
              <a:t>Per 1 oktober in publieke consultatie</a:t>
            </a:r>
          </a:p>
          <a:p>
            <a:pPr lvl="1"/>
            <a:r>
              <a:rPr lang="nl-NL" dirty="0">
                <a:latin typeface="Fira Sans"/>
              </a:rPr>
              <a:t>Beheer bij </a:t>
            </a:r>
            <a:r>
              <a:rPr lang="nl-NL" dirty="0" err="1">
                <a:latin typeface="Fira Sans"/>
              </a:rPr>
              <a:t>Logius</a:t>
            </a:r>
            <a:r>
              <a:rPr lang="nl-NL" dirty="0">
                <a:latin typeface="Fira Sans"/>
              </a:rPr>
              <a:t> overeengekomen; 31 december compleet</a:t>
            </a:r>
          </a:p>
          <a:p>
            <a:pPr marL="457200" indent="-457200">
              <a:buFont typeface="+mj-lt"/>
              <a:buAutoNum type="arabicPeriod"/>
            </a:pPr>
            <a:r>
              <a:rPr lang="nl-NL" noProof="0" dirty="0">
                <a:latin typeface="Fira Sans"/>
              </a:rPr>
              <a:t>Logboek </a:t>
            </a:r>
            <a:r>
              <a:rPr lang="nl-NL" noProof="0" dirty="0" err="1">
                <a:latin typeface="Fira Sans"/>
              </a:rPr>
              <a:t>toegan</a:t>
            </a:r>
            <a:r>
              <a:rPr lang="nl-NL" dirty="0" err="1">
                <a:latin typeface="Fira Sans"/>
              </a:rPr>
              <a:t>gsbeslissingen</a:t>
            </a:r>
            <a:r>
              <a:rPr lang="nl-NL" dirty="0">
                <a:latin typeface="Fira Sans"/>
              </a:rPr>
              <a:t> </a:t>
            </a:r>
          </a:p>
          <a:p>
            <a:pPr lvl="1"/>
            <a:r>
              <a:rPr lang="nl-NL" dirty="0">
                <a:latin typeface="Fira Sans"/>
              </a:rPr>
              <a:t>1 maand daarachter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>
                <a:latin typeface="Fira Sans"/>
              </a:rPr>
              <a:t>Register toegangsbeleid in concept</a:t>
            </a:r>
          </a:p>
          <a:p>
            <a:pPr marL="0" indent="0">
              <a:buNone/>
            </a:pPr>
            <a:endParaRPr lang="nl-NL" dirty="0">
              <a:latin typeface="Fira Sans"/>
            </a:endParaRPr>
          </a:p>
          <a:p>
            <a:pPr marL="0" indent="0">
              <a:buNone/>
            </a:pPr>
            <a:r>
              <a:rPr lang="nl-NL" dirty="0">
                <a:latin typeface="Fira Sans"/>
              </a:rPr>
              <a:t>Project loopt volgens planning, in tijd en budget</a:t>
            </a:r>
          </a:p>
          <a:p>
            <a:pPr marL="0" indent="0">
              <a:buNone/>
            </a:pPr>
            <a:endParaRPr lang="nl-NL" dirty="0">
              <a:latin typeface="Fira Sans"/>
            </a:endParaRPr>
          </a:p>
          <a:p>
            <a:endParaRPr lang="nl-NL" noProof="0" dirty="0">
              <a:latin typeface="Fira San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BFB085E-1F16-941A-4080-EBC59BC8F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7571" y="1270550"/>
            <a:ext cx="258429" cy="25842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00E635B-1B2C-47AF-C9E0-3B6D5E68B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621" y="1270550"/>
            <a:ext cx="258429" cy="25842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B86287F-736A-8202-4E95-95DBF0EE2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0320" y="1270549"/>
            <a:ext cx="258429" cy="258429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D2BCB147-9C7A-E009-A826-7C0F11C5DEAD}"/>
              </a:ext>
            </a:extLst>
          </p:cNvPr>
          <p:cNvSpPr/>
          <p:nvPr/>
        </p:nvSpPr>
        <p:spPr>
          <a:xfrm>
            <a:off x="-70338" y="1612374"/>
            <a:ext cx="12081983" cy="1298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0F68359-D62E-C898-3621-EBA85F612318}"/>
              </a:ext>
            </a:extLst>
          </p:cNvPr>
          <p:cNvSpPr txBox="1"/>
          <p:nvPr/>
        </p:nvSpPr>
        <p:spPr>
          <a:xfrm rot="19472836">
            <a:off x="5772567" y="557927"/>
            <a:ext cx="18860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Consultatie werkgroep gereed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639CA90-0F18-585D-DEF8-B700818280AB}"/>
              </a:ext>
            </a:extLst>
          </p:cNvPr>
          <p:cNvSpPr txBox="1"/>
          <p:nvPr/>
        </p:nvSpPr>
        <p:spPr>
          <a:xfrm rot="19472836">
            <a:off x="6519235" y="557926"/>
            <a:ext cx="18860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Start publieke consultatie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3D809C39-1A73-F8FD-36C5-4D80A0500DFC}"/>
              </a:ext>
            </a:extLst>
          </p:cNvPr>
          <p:cNvSpPr txBox="1"/>
          <p:nvPr/>
        </p:nvSpPr>
        <p:spPr>
          <a:xfrm>
            <a:off x="4954353" y="1799705"/>
            <a:ext cx="66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SEP ‘25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0C5EB999-A98D-674D-D470-F28FB309CD6D}"/>
              </a:ext>
            </a:extLst>
          </p:cNvPr>
          <p:cNvSpPr txBox="1"/>
          <p:nvPr/>
        </p:nvSpPr>
        <p:spPr>
          <a:xfrm>
            <a:off x="6576004" y="1799705"/>
            <a:ext cx="66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OKT ‘25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92FB1F5-4DBC-24DC-2326-E72B641D799C}"/>
              </a:ext>
            </a:extLst>
          </p:cNvPr>
          <p:cNvSpPr txBox="1"/>
          <p:nvPr/>
        </p:nvSpPr>
        <p:spPr>
          <a:xfrm>
            <a:off x="8193788" y="1799705"/>
            <a:ext cx="66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NOV ‘25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46C7FFD-BE07-F707-C024-FC4E32D55FFB}"/>
              </a:ext>
            </a:extLst>
          </p:cNvPr>
          <p:cNvSpPr txBox="1"/>
          <p:nvPr/>
        </p:nvSpPr>
        <p:spPr>
          <a:xfrm>
            <a:off x="9811572" y="1799705"/>
            <a:ext cx="66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DEC ‘25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6B45E70-B631-1573-D490-666CC8A42E1D}"/>
              </a:ext>
            </a:extLst>
          </p:cNvPr>
          <p:cNvSpPr txBox="1"/>
          <p:nvPr/>
        </p:nvSpPr>
        <p:spPr>
          <a:xfrm rot="19472836">
            <a:off x="9808910" y="557926"/>
            <a:ext cx="18860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Beheer bij </a:t>
            </a:r>
            <a:r>
              <a:rPr lang="nl-NL" sz="1000" dirty="0" err="1">
                <a:latin typeface="Fira Sans Light" panose="020B0403050000020004" pitchFamily="34" charset="0"/>
              </a:rPr>
              <a:t>Logius</a:t>
            </a:r>
            <a:endParaRPr lang="nl-NL" sz="1000" dirty="0">
              <a:latin typeface="Fira Sans Light" panose="020B0403050000020004" pitchFamily="34" charset="0"/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3E02C36-8F81-1C86-AD8F-B01DA9989D88}"/>
              </a:ext>
            </a:extLst>
          </p:cNvPr>
          <p:cNvSpPr txBox="1"/>
          <p:nvPr/>
        </p:nvSpPr>
        <p:spPr>
          <a:xfrm rot="19472836">
            <a:off x="10128139" y="557925"/>
            <a:ext cx="18860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Compleet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57647A3B-C8B3-C2EA-4E5F-179CFB5E1A2A}"/>
              </a:ext>
            </a:extLst>
          </p:cNvPr>
          <p:cNvSpPr txBox="1"/>
          <p:nvPr/>
        </p:nvSpPr>
        <p:spPr>
          <a:xfrm>
            <a:off x="11429356" y="1799705"/>
            <a:ext cx="66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b="1" dirty="0">
                <a:latin typeface="Fira Sans ExtraBold" panose="020B0503050000020004" pitchFamily="34" charset="0"/>
              </a:rPr>
              <a:t>2026</a:t>
            </a:r>
            <a:r>
              <a:rPr lang="nl-NL" sz="1000" b="1" dirty="0">
                <a:latin typeface="Fira Sans Light" panose="020B0403050000020004" pitchFamily="34" charset="0"/>
              </a:rPr>
              <a:t> </a:t>
            </a:r>
            <a:r>
              <a:rPr lang="nl-NL" sz="1000" b="1" dirty="0">
                <a:latin typeface="Fira Sans Light" panose="020B0403050000020004" pitchFamily="34" charset="0"/>
                <a:sym typeface="Wingdings" pitchFamily="2" charset="2"/>
              </a:rPr>
              <a:t></a:t>
            </a:r>
            <a:endParaRPr lang="nl-NL" sz="1000" b="1" dirty="0">
              <a:latin typeface="Fira Sans Light" panose="020B0403050000020004" pitchFamily="34" charset="0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E8302944-90C3-C3B8-8579-B8AE6F153544}"/>
              </a:ext>
            </a:extLst>
          </p:cNvPr>
          <p:cNvSpPr txBox="1"/>
          <p:nvPr/>
        </p:nvSpPr>
        <p:spPr>
          <a:xfrm>
            <a:off x="3332702" y="1799705"/>
            <a:ext cx="66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2025 </a:t>
            </a:r>
            <a:r>
              <a:rPr lang="nl-NL" sz="1000" dirty="0">
                <a:latin typeface="Fira Sans Light" panose="020B0403050000020004" pitchFamily="34" charset="0"/>
                <a:sym typeface="Wingdings" pitchFamily="2" charset="2"/>
              </a:rPr>
              <a:t></a:t>
            </a:r>
            <a:endParaRPr lang="nl-NL" sz="1000" dirty="0">
              <a:latin typeface="Fira Sans Light" panose="020B0403050000020004" pitchFamily="34" charset="0"/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17238A28-3D43-AE2C-F9BF-B3029E455344}"/>
              </a:ext>
            </a:extLst>
          </p:cNvPr>
          <p:cNvSpPr txBox="1"/>
          <p:nvPr/>
        </p:nvSpPr>
        <p:spPr>
          <a:xfrm rot="19472836">
            <a:off x="5756429" y="710115"/>
            <a:ext cx="109402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800" b="1" dirty="0" err="1">
                <a:solidFill>
                  <a:schemeClr val="accent1"/>
                </a:solidFill>
                <a:latin typeface="Fira Sans SemiBold" panose="020B0503050000020004" pitchFamily="34" charset="0"/>
              </a:rPr>
              <a:t>AuthZEN</a:t>
            </a:r>
            <a:r>
              <a:rPr lang="nl-NL" sz="800" b="1" dirty="0">
                <a:solidFill>
                  <a:schemeClr val="accent1"/>
                </a:solidFill>
                <a:latin typeface="Fira Sans SemiBold" panose="020B0503050000020004" pitchFamily="34" charset="0"/>
              </a:rPr>
              <a:t> NL </a:t>
            </a:r>
            <a:r>
              <a:rPr lang="nl-NL" sz="800" b="1" dirty="0" err="1">
                <a:solidFill>
                  <a:schemeClr val="accent1"/>
                </a:solidFill>
                <a:latin typeface="Fira Sans SemiBold" panose="020B0503050000020004" pitchFamily="34" charset="0"/>
              </a:rPr>
              <a:t>Gov</a:t>
            </a:r>
            <a:endParaRPr lang="nl-NL" sz="800" b="1" dirty="0">
              <a:solidFill>
                <a:schemeClr val="accent1"/>
              </a:solidFill>
              <a:latin typeface="Fira Sans SemiBold" panose="020B0503050000020004" pitchFamily="34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FE9657E1-0E55-4486-DFD0-C5CFF5545961}"/>
              </a:ext>
            </a:extLst>
          </p:cNvPr>
          <p:cNvSpPr txBox="1"/>
          <p:nvPr/>
        </p:nvSpPr>
        <p:spPr>
          <a:xfrm rot="19472836">
            <a:off x="6454403" y="710115"/>
            <a:ext cx="109402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800" b="1" dirty="0" err="1">
                <a:solidFill>
                  <a:schemeClr val="accent1"/>
                </a:solidFill>
                <a:latin typeface="Fira Sans SemiBold" panose="020B0503050000020004" pitchFamily="34" charset="0"/>
              </a:rPr>
              <a:t>AuthZEN</a:t>
            </a:r>
            <a:r>
              <a:rPr lang="nl-NL" sz="800" b="1" dirty="0">
                <a:solidFill>
                  <a:schemeClr val="accent1"/>
                </a:solidFill>
                <a:latin typeface="Fira Sans SemiBold" panose="020B0503050000020004" pitchFamily="34" charset="0"/>
              </a:rPr>
              <a:t> NL </a:t>
            </a:r>
            <a:r>
              <a:rPr lang="nl-NL" sz="800" b="1" dirty="0" err="1">
                <a:solidFill>
                  <a:schemeClr val="accent1"/>
                </a:solidFill>
                <a:latin typeface="Fira Sans SemiBold" panose="020B0503050000020004" pitchFamily="34" charset="0"/>
              </a:rPr>
              <a:t>Gov</a:t>
            </a:r>
            <a:endParaRPr lang="nl-NL" sz="800" b="1" dirty="0">
              <a:solidFill>
                <a:schemeClr val="accent1"/>
              </a:solidFill>
              <a:latin typeface="Fira Sans SemiBold" panose="020B0503050000020004" pitchFamily="34" charset="0"/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7EF5C5DA-AF42-BF35-DBBB-B575BE66D17C}"/>
              </a:ext>
            </a:extLst>
          </p:cNvPr>
          <p:cNvSpPr txBox="1"/>
          <p:nvPr/>
        </p:nvSpPr>
        <p:spPr>
          <a:xfrm rot="19472836">
            <a:off x="9727847" y="710115"/>
            <a:ext cx="109402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800" b="1" dirty="0" err="1">
                <a:solidFill>
                  <a:schemeClr val="accent1"/>
                </a:solidFill>
                <a:latin typeface="Fira Sans SemiBold" panose="020B0503050000020004" pitchFamily="34" charset="0"/>
              </a:rPr>
              <a:t>AuthZEN</a:t>
            </a:r>
            <a:r>
              <a:rPr lang="nl-NL" sz="800" b="1" dirty="0">
                <a:solidFill>
                  <a:schemeClr val="accent1"/>
                </a:solidFill>
                <a:latin typeface="Fira Sans SemiBold" panose="020B0503050000020004" pitchFamily="34" charset="0"/>
              </a:rPr>
              <a:t> NL </a:t>
            </a:r>
            <a:r>
              <a:rPr lang="nl-NL" sz="800" b="1" dirty="0" err="1">
                <a:solidFill>
                  <a:schemeClr val="accent1"/>
                </a:solidFill>
                <a:latin typeface="Fira Sans SemiBold" panose="020B0503050000020004" pitchFamily="34" charset="0"/>
              </a:rPr>
              <a:t>Gov</a:t>
            </a:r>
            <a:endParaRPr lang="nl-NL" sz="800" b="1" dirty="0">
              <a:solidFill>
                <a:schemeClr val="accent1"/>
              </a:solidFill>
              <a:latin typeface="Fira Sans SemiBold" panose="020B0503050000020004" pitchFamily="34" charset="0"/>
            </a:endParaRPr>
          </a:p>
        </p:txBody>
      </p:sp>
      <p:grpSp>
        <p:nvGrpSpPr>
          <p:cNvPr id="35" name="Groep 34">
            <a:extLst>
              <a:ext uri="{FF2B5EF4-FFF2-40B4-BE49-F238E27FC236}">
                <a16:creationId xmlns:a16="http://schemas.microsoft.com/office/drawing/2014/main" id="{81EB9D34-BC56-416A-515E-3B7309AC7919}"/>
              </a:ext>
            </a:extLst>
          </p:cNvPr>
          <p:cNvGrpSpPr/>
          <p:nvPr/>
        </p:nvGrpSpPr>
        <p:grpSpPr>
          <a:xfrm>
            <a:off x="5019281" y="2045925"/>
            <a:ext cx="6410075" cy="4663281"/>
            <a:chOff x="5019281" y="481548"/>
            <a:chExt cx="6410075" cy="6227659"/>
          </a:xfrm>
        </p:grpSpPr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B490C34D-EE77-B370-032C-87B260D7D4A5}"/>
                </a:ext>
              </a:extLst>
            </p:cNvPr>
            <p:cNvCxnSpPr>
              <a:cxnSpLocks/>
            </p:cNvCxnSpPr>
            <p:nvPr/>
          </p:nvCxnSpPr>
          <p:spPr>
            <a:xfrm>
              <a:off x="5019281" y="481548"/>
              <a:ext cx="0" cy="6173553"/>
            </a:xfrm>
            <a:prstGeom prst="line">
              <a:avLst/>
            </a:prstGeom>
            <a:ln>
              <a:solidFill>
                <a:schemeClr val="bg1">
                  <a:lumMod val="50000"/>
                  <a:alpha val="12638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echte verbindingslijn 26">
              <a:extLst>
                <a:ext uri="{FF2B5EF4-FFF2-40B4-BE49-F238E27FC236}">
                  <a16:creationId xmlns:a16="http://schemas.microsoft.com/office/drawing/2014/main" id="{3FA0BE63-77EA-A163-0858-C6A0265CBE77}"/>
                </a:ext>
              </a:extLst>
            </p:cNvPr>
            <p:cNvCxnSpPr>
              <a:cxnSpLocks/>
            </p:cNvCxnSpPr>
            <p:nvPr/>
          </p:nvCxnSpPr>
          <p:spPr>
            <a:xfrm>
              <a:off x="6623325" y="535654"/>
              <a:ext cx="0" cy="6173553"/>
            </a:xfrm>
            <a:prstGeom prst="line">
              <a:avLst/>
            </a:prstGeom>
            <a:ln>
              <a:solidFill>
                <a:schemeClr val="bg1">
                  <a:lumMod val="50000"/>
                  <a:alpha val="12638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Rechte verbindingslijn 27">
              <a:extLst>
                <a:ext uri="{FF2B5EF4-FFF2-40B4-BE49-F238E27FC236}">
                  <a16:creationId xmlns:a16="http://schemas.microsoft.com/office/drawing/2014/main" id="{B8438393-5176-3E65-B8F7-F7D8D0E86049}"/>
                </a:ext>
              </a:extLst>
            </p:cNvPr>
            <p:cNvCxnSpPr>
              <a:cxnSpLocks/>
            </p:cNvCxnSpPr>
            <p:nvPr/>
          </p:nvCxnSpPr>
          <p:spPr>
            <a:xfrm>
              <a:off x="8227369" y="535654"/>
              <a:ext cx="0" cy="6173553"/>
            </a:xfrm>
            <a:prstGeom prst="line">
              <a:avLst/>
            </a:prstGeom>
            <a:ln>
              <a:solidFill>
                <a:schemeClr val="bg1">
                  <a:lumMod val="50000"/>
                  <a:alpha val="12638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echte verbindingslijn 28">
              <a:extLst>
                <a:ext uri="{FF2B5EF4-FFF2-40B4-BE49-F238E27FC236}">
                  <a16:creationId xmlns:a16="http://schemas.microsoft.com/office/drawing/2014/main" id="{93920683-846F-E29D-FB9C-0D61034E20B2}"/>
                </a:ext>
              </a:extLst>
            </p:cNvPr>
            <p:cNvCxnSpPr>
              <a:cxnSpLocks/>
            </p:cNvCxnSpPr>
            <p:nvPr/>
          </p:nvCxnSpPr>
          <p:spPr>
            <a:xfrm>
              <a:off x="9831412" y="535654"/>
              <a:ext cx="0" cy="6173553"/>
            </a:xfrm>
            <a:prstGeom prst="line">
              <a:avLst/>
            </a:prstGeom>
            <a:ln>
              <a:solidFill>
                <a:schemeClr val="bg1">
                  <a:lumMod val="50000"/>
                  <a:alpha val="12638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47EA5CB9-D95A-E1C6-4292-7BFE8B95B726}"/>
                </a:ext>
              </a:extLst>
            </p:cNvPr>
            <p:cNvCxnSpPr>
              <a:cxnSpLocks/>
            </p:cNvCxnSpPr>
            <p:nvPr/>
          </p:nvCxnSpPr>
          <p:spPr>
            <a:xfrm>
              <a:off x="11429356" y="535653"/>
              <a:ext cx="0" cy="6173553"/>
            </a:xfrm>
            <a:prstGeom prst="line">
              <a:avLst/>
            </a:prstGeom>
            <a:ln>
              <a:solidFill>
                <a:schemeClr val="bg1">
                  <a:lumMod val="50000"/>
                  <a:alpha val="12638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2222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B5900-34B2-8964-FABD-D8866B6F2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B30C-F6CB-B0D6-C5EB-7116088F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Status project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B3F306-1AF0-2C3C-1E2D-6515B26C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16492" cy="466725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nl-NL" sz="2000" dirty="0">
                <a:latin typeface="Fira Sans"/>
              </a:rPr>
              <a:t>Pilots:</a:t>
            </a:r>
          </a:p>
          <a:p>
            <a:pPr lvl="1"/>
            <a:r>
              <a:rPr lang="nl-NL" sz="2000" dirty="0" err="1">
                <a:latin typeface="Fira Sans"/>
              </a:rPr>
              <a:t>iWlz</a:t>
            </a:r>
            <a:r>
              <a:rPr lang="nl-NL" sz="2000" dirty="0">
                <a:latin typeface="Fira Sans"/>
              </a:rPr>
              <a:t> </a:t>
            </a:r>
            <a:endParaRPr lang="nl-NL" sz="2000" noProof="0" dirty="0">
              <a:latin typeface="Fira Sans"/>
            </a:endParaRPr>
          </a:p>
          <a:p>
            <a:pPr lvl="1"/>
            <a:r>
              <a:rPr lang="nl-NL" sz="2000" noProof="0" dirty="0">
                <a:latin typeface="Fira Sans"/>
              </a:rPr>
              <a:t>Gemeente Utrecht, </a:t>
            </a:r>
            <a:r>
              <a:rPr lang="nl-NL" sz="2000" noProof="0" dirty="0" err="1">
                <a:latin typeface="Fira Sans"/>
              </a:rPr>
              <a:t>inte</a:t>
            </a:r>
            <a:r>
              <a:rPr lang="nl-NL" sz="2000" dirty="0">
                <a:latin typeface="Fira Sans"/>
              </a:rPr>
              <a:t>graal klantbeeld</a:t>
            </a:r>
          </a:p>
          <a:p>
            <a:pPr lvl="1"/>
            <a:r>
              <a:rPr lang="nl-NL" sz="2000" noProof="0" dirty="0">
                <a:latin typeface="Fira Sans"/>
              </a:rPr>
              <a:t>UWV, project MIAMI</a:t>
            </a:r>
          </a:p>
          <a:p>
            <a:pPr lvl="1"/>
            <a:r>
              <a:rPr lang="nl-NL" sz="2000" dirty="0">
                <a:latin typeface="Fira Sans"/>
              </a:rPr>
              <a:t>OOTS pilot Rijswijk</a:t>
            </a:r>
          </a:p>
          <a:p>
            <a:pPr lvl="1"/>
            <a:endParaRPr lang="nl-NL" sz="2000" dirty="0">
              <a:latin typeface="Fira Sans"/>
            </a:endParaRPr>
          </a:p>
          <a:p>
            <a:pPr marL="0" indent="0">
              <a:buNone/>
            </a:pPr>
            <a:r>
              <a:rPr lang="nl-NL" sz="2000" dirty="0">
                <a:latin typeface="Fira Sans"/>
              </a:rPr>
              <a:t>Doelstellingen bij m</a:t>
            </a:r>
            <a:r>
              <a:rPr lang="nl-NL" sz="2000" noProof="0" dirty="0" err="1">
                <a:latin typeface="Fira Sans"/>
              </a:rPr>
              <a:t>ogelijke</a:t>
            </a:r>
            <a:r>
              <a:rPr lang="nl-NL" sz="2000" noProof="0" dirty="0">
                <a:latin typeface="Fira Sans"/>
              </a:rPr>
              <a:t> verlenging in 20</a:t>
            </a:r>
            <a:r>
              <a:rPr lang="nl-NL" sz="2000" dirty="0">
                <a:latin typeface="Fira Sans"/>
              </a:rPr>
              <a:t>26:</a:t>
            </a:r>
          </a:p>
          <a:p>
            <a:pPr lvl="1"/>
            <a:r>
              <a:rPr lang="nl-NL" sz="2000" dirty="0">
                <a:latin typeface="Fira Sans"/>
              </a:rPr>
              <a:t>Begeleiden van pilots</a:t>
            </a:r>
          </a:p>
          <a:p>
            <a:pPr lvl="1"/>
            <a:r>
              <a:rPr lang="nl-NL" sz="2000" noProof="0" dirty="0">
                <a:latin typeface="Fira Sans"/>
              </a:rPr>
              <a:t>Uitdragen standaard</a:t>
            </a:r>
          </a:p>
          <a:p>
            <a:pPr lvl="1"/>
            <a:r>
              <a:rPr lang="nl-NL" sz="2000" dirty="0">
                <a:latin typeface="Fira Sans"/>
              </a:rPr>
              <a:t>Ontwikkelen standaard voor Register Toegangsbeleid</a:t>
            </a:r>
            <a:endParaRPr lang="nl-NL" sz="2000" noProof="0" dirty="0">
              <a:latin typeface="Fira Sans"/>
            </a:endParaRPr>
          </a:p>
          <a:p>
            <a:pPr marL="0" indent="0">
              <a:buNone/>
            </a:pPr>
            <a:endParaRPr lang="nl-NL" sz="2000" dirty="0">
              <a:latin typeface="Fira Sans"/>
            </a:endParaRPr>
          </a:p>
          <a:p>
            <a:pPr marL="0" indent="0">
              <a:buNone/>
            </a:pPr>
            <a:endParaRPr lang="nl-NL" sz="2000" dirty="0">
              <a:latin typeface="Fira Sans"/>
            </a:endParaRPr>
          </a:p>
          <a:p>
            <a:endParaRPr lang="nl-NL" sz="2000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244542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B8C5B-DC6F-A9F0-8DD8-11DEEFBD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B11A-2DE2-C479-ECAD-F41D869C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Risico’s en maatregelen (1)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64A04-A689-77E6-E649-CD586811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noProof="0" dirty="0">
                <a:latin typeface="Fira Sans"/>
              </a:rPr>
              <a:t>Veranderweerstand; “het werkt nu toch ook”</a:t>
            </a:r>
          </a:p>
          <a:p>
            <a:pPr lvl="1"/>
            <a:r>
              <a:rPr lang="nl-NL" sz="2400" dirty="0">
                <a:latin typeface="Fira Sans"/>
              </a:rPr>
              <a:t>Niet dwingen, maar aanhaken als ‘het niet meer werkt’</a:t>
            </a:r>
            <a:endParaRPr lang="nl-NL" sz="2400" noProof="0" dirty="0">
              <a:latin typeface="Fira Sans"/>
            </a:endParaRPr>
          </a:p>
          <a:p>
            <a:r>
              <a:rPr lang="nl-NL" sz="2400" dirty="0">
                <a:latin typeface="Fira Sans"/>
              </a:rPr>
              <a:t>EAM en </a:t>
            </a:r>
            <a:r>
              <a:rPr lang="nl-NL" sz="2400" dirty="0" err="1">
                <a:latin typeface="Fira Sans"/>
              </a:rPr>
              <a:t>AuthZEN</a:t>
            </a:r>
            <a:r>
              <a:rPr lang="nl-NL" sz="2400" dirty="0">
                <a:latin typeface="Fira Sans"/>
              </a:rPr>
              <a:t> zijn nog jong</a:t>
            </a:r>
          </a:p>
          <a:p>
            <a:pPr lvl="1"/>
            <a:r>
              <a:rPr lang="nl-NL" sz="2400" dirty="0">
                <a:latin typeface="Fira Sans"/>
              </a:rPr>
              <a:t>Vanuit </a:t>
            </a:r>
            <a:r>
              <a:rPr lang="nl-NL" sz="2400" dirty="0" err="1">
                <a:latin typeface="Fira Sans"/>
              </a:rPr>
              <a:t>OpenID</a:t>
            </a:r>
            <a:r>
              <a:rPr lang="nl-NL" sz="2400" dirty="0">
                <a:latin typeface="Fira Sans"/>
              </a:rPr>
              <a:t> verhalen van adoptie en succes ophalen</a:t>
            </a:r>
          </a:p>
          <a:p>
            <a:r>
              <a:rPr lang="nl-NL" sz="2400" noProof="0" dirty="0">
                <a:latin typeface="Fira Sans"/>
              </a:rPr>
              <a:t>FDS is nog jong</a:t>
            </a:r>
          </a:p>
          <a:p>
            <a:pPr lvl="1"/>
            <a:r>
              <a:rPr lang="nl-NL" sz="2400" dirty="0">
                <a:latin typeface="Fira Sans"/>
              </a:rPr>
              <a:t>Geduld</a:t>
            </a:r>
          </a:p>
          <a:p>
            <a:pPr lvl="1"/>
            <a:r>
              <a:rPr lang="nl-NL" sz="2400" noProof="0" dirty="0">
                <a:latin typeface="Fira Sans"/>
              </a:rPr>
              <a:t>FTV past ook buiten FDS</a:t>
            </a:r>
          </a:p>
        </p:txBody>
      </p:sp>
    </p:spTree>
    <p:extLst>
      <p:ext uri="{BB962C8B-B14F-4D97-AF65-F5344CB8AC3E}">
        <p14:creationId xmlns:p14="http://schemas.microsoft.com/office/powerpoint/2010/main" val="2239824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9ECA2-C0CF-0564-7BB4-0C284569D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F7F9-7A75-875B-CD39-03F64917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Risico’s en maatregelen (2)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2E59E4-18C8-F71B-835B-D603C436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dirty="0">
                <a:latin typeface="Fira Sans"/>
              </a:rPr>
              <a:t>Concurrentbeleving met standaarden uit data </a:t>
            </a:r>
            <a:r>
              <a:rPr lang="nl-NL" sz="2400" dirty="0" err="1">
                <a:latin typeface="Fira Sans"/>
              </a:rPr>
              <a:t>spaces</a:t>
            </a:r>
            <a:r>
              <a:rPr lang="nl-NL" sz="2400" dirty="0">
                <a:latin typeface="Fira Sans"/>
              </a:rPr>
              <a:t> (</a:t>
            </a:r>
            <a:r>
              <a:rPr lang="nl-NL" sz="2400" dirty="0" err="1">
                <a:latin typeface="Fira Sans"/>
              </a:rPr>
              <a:t>iSHARE</a:t>
            </a:r>
            <a:r>
              <a:rPr lang="nl-NL" sz="2400" dirty="0">
                <a:latin typeface="Fira Sans"/>
              </a:rPr>
              <a:t>, </a:t>
            </a:r>
            <a:r>
              <a:rPr lang="nl-NL" sz="2400" dirty="0" err="1">
                <a:latin typeface="Fira Sans"/>
              </a:rPr>
              <a:t>Twiin</a:t>
            </a:r>
            <a:r>
              <a:rPr lang="nl-NL" sz="2400" dirty="0">
                <a:latin typeface="Fira Sans"/>
              </a:rPr>
              <a:t>, FIHR, …)</a:t>
            </a:r>
          </a:p>
          <a:p>
            <a:pPr lvl="1"/>
            <a:r>
              <a:rPr lang="nl-NL" sz="2400" dirty="0">
                <a:latin typeface="Fira Sans"/>
              </a:rPr>
              <a:t>FTV (en FDS als geheel) als gemeenschappelijke basis positioneren</a:t>
            </a:r>
          </a:p>
          <a:p>
            <a:r>
              <a:rPr lang="nl-NL" sz="2400" dirty="0">
                <a:latin typeface="Fira Sans"/>
              </a:rPr>
              <a:t>Lock-in bij commerciële partijen</a:t>
            </a:r>
          </a:p>
          <a:p>
            <a:pPr lvl="1"/>
            <a:r>
              <a:rPr lang="nl-NL" sz="2400" dirty="0">
                <a:latin typeface="Fira Sans"/>
              </a:rPr>
              <a:t>Ook hier: niet dwingen, wachten tot behoefte ontstaat</a:t>
            </a:r>
          </a:p>
          <a:p>
            <a:r>
              <a:rPr lang="nl-NL" sz="2400" dirty="0">
                <a:latin typeface="Fira Sans"/>
              </a:rPr>
              <a:t>Gelijktijdige initiatieven in Europa (</a:t>
            </a:r>
            <a:r>
              <a:rPr lang="nl-NL" sz="2400" dirty="0" err="1">
                <a:latin typeface="Fira Sans"/>
              </a:rPr>
              <a:t>Gaia</a:t>
            </a:r>
            <a:r>
              <a:rPr lang="nl-NL" sz="2400" dirty="0">
                <a:latin typeface="Fira Sans"/>
              </a:rPr>
              <a:t>-X, </a:t>
            </a:r>
            <a:r>
              <a:rPr lang="nl-NL" sz="2400" dirty="0" err="1">
                <a:latin typeface="Fira Sans"/>
              </a:rPr>
              <a:t>Simpl</a:t>
            </a:r>
            <a:r>
              <a:rPr lang="nl-NL" sz="2400" dirty="0">
                <a:latin typeface="Fira Sans"/>
              </a:rPr>
              <a:t> en NEN JTC 25)</a:t>
            </a:r>
          </a:p>
          <a:p>
            <a:pPr lvl="1"/>
            <a:r>
              <a:rPr lang="nl-NL" sz="2400" noProof="0" dirty="0">
                <a:latin typeface="Fira Sans"/>
              </a:rPr>
              <a:t>Deelnemen en meepraten</a:t>
            </a:r>
          </a:p>
        </p:txBody>
      </p:sp>
    </p:spTree>
    <p:extLst>
      <p:ext uri="{BB962C8B-B14F-4D97-AF65-F5344CB8AC3E}">
        <p14:creationId xmlns:p14="http://schemas.microsoft.com/office/powerpoint/2010/main" val="2118408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BB9A72-372B-ECB3-A76E-6134E88EA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4050506"/>
            <a:ext cx="10053183" cy="2183380"/>
          </a:xfrm>
        </p:spPr>
        <p:txBody>
          <a:bodyPr>
            <a:normAutofit fontScale="92500" lnSpcReduction="10000"/>
          </a:bodyPr>
          <a:lstStyle/>
          <a:p>
            <a:r>
              <a:rPr lang="nl-NL" sz="2400" noProof="0" dirty="0">
                <a:latin typeface="Fira Sans Medium" panose="020B0503050000020004" pitchFamily="34" charset="0"/>
              </a:rPr>
              <a:t>Marc de Boer</a:t>
            </a:r>
            <a:br>
              <a:rPr lang="nl-NL" sz="2400" noProof="0" dirty="0">
                <a:latin typeface="Fira Sans Medium" panose="020B0503050000020004" pitchFamily="34" charset="0"/>
              </a:rPr>
            </a:br>
            <a:r>
              <a:rPr lang="nl-NL" noProof="0" dirty="0">
                <a:latin typeface="Fira Sans Medium" panose="020B0503050000020004" pitchFamily="34" charset="0"/>
              </a:rPr>
              <a:t>Product </a:t>
            </a:r>
            <a:r>
              <a:rPr lang="nl-NL" noProof="0" dirty="0" err="1">
                <a:latin typeface="Fira Sans Medium" panose="020B0503050000020004" pitchFamily="34" charset="0"/>
              </a:rPr>
              <a:t>owner</a:t>
            </a:r>
            <a:br>
              <a:rPr lang="nl-NL" noProof="0" dirty="0"/>
            </a:br>
            <a:r>
              <a:rPr lang="nl-NL" noProof="0" dirty="0"/>
              <a:t>     </a:t>
            </a:r>
            <a:r>
              <a:rPr lang="nl-NL" noProof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marc.deboer@vng.nl</a:t>
            </a:r>
            <a:r>
              <a:rPr lang="nl-NL" noProof="0" dirty="0"/>
              <a:t> </a:t>
            </a:r>
          </a:p>
          <a:p>
            <a:r>
              <a:rPr lang="nl-NL" noProof="0" dirty="0"/>
              <a:t>     </a:t>
            </a:r>
            <a:r>
              <a:rPr lang="nl-NL" noProof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vng-realisatie.github.io/ftv/</a:t>
            </a:r>
            <a:endParaRPr lang="nl-NL" noProof="0" dirty="0"/>
          </a:p>
          <a:p>
            <a:r>
              <a:rPr lang="nl-NL" noProof="0" dirty="0"/>
              <a:t>     </a:t>
            </a:r>
            <a:r>
              <a:rPr lang="nl-NL" noProof="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https://github.com/VNG-Realisatie/ftv</a:t>
            </a:r>
            <a:br>
              <a:rPr lang="nl-NL" noProof="0" dirty="0"/>
            </a:br>
            <a:r>
              <a:rPr lang="nl-NL" noProof="0" dirty="0"/>
              <a:t>     </a:t>
            </a:r>
            <a:r>
              <a:rPr lang="nl-NL" noProof="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https://digilab.overheid.nl/chat/digilab/channels/federatieve-toegangsverlening</a:t>
            </a:r>
            <a:endParaRPr lang="nl-NL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FCCD66-1257-428E-2C9A-E92BB94B5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8575" y="2366343"/>
            <a:ext cx="2433638" cy="24336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7A81BE2-61D0-70D2-0524-C2B2D21F1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1700" y="4816671"/>
            <a:ext cx="190500" cy="228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B4BB8F-4763-EE8D-B86D-17F56D54D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0750" y="5710127"/>
            <a:ext cx="190500" cy="190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E76CE60-70F0-036D-5E0C-1A51AF18D3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0750" y="6003474"/>
            <a:ext cx="190500" cy="1905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D3DF0A0-0753-D236-4B07-B3033700F7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Fira Sans SemiBold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nl-NL" sz="4000" noProof="0" dirty="0">
                <a:latin typeface="Fira Sans SemiBold"/>
              </a:rPr>
              <a:t>Dank voor jullie aandacht</a:t>
            </a:r>
            <a:endParaRPr lang="nl-NL" sz="4000" noProof="0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2F60832-2A0E-6F68-5103-009F7A9DCB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20750" y="521907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4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for Michiel Trimpe">
            <a:extLst>
              <a:ext uri="{FF2B5EF4-FFF2-40B4-BE49-F238E27FC236}">
                <a16:creationId xmlns:a16="http://schemas.microsoft.com/office/drawing/2014/main" id="{B36C00BD-AC22-C407-450A-7C54C083A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59081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file photo for Karin Hiralal">
            <a:extLst>
              <a:ext uri="{FF2B5EF4-FFF2-40B4-BE49-F238E27FC236}">
                <a16:creationId xmlns:a16="http://schemas.microsoft.com/office/drawing/2014/main" id="{0579FE7C-979A-BEDC-6D61-3CF95555F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59081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file photo for Marc de Boer">
            <a:extLst>
              <a:ext uri="{FF2B5EF4-FFF2-40B4-BE49-F238E27FC236}">
                <a16:creationId xmlns:a16="http://schemas.microsoft.com/office/drawing/2014/main" id="{863BBC85-FBD9-AAB1-C288-7162E515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file photo for René Vendrig">
            <a:extLst>
              <a:ext uri="{FF2B5EF4-FFF2-40B4-BE49-F238E27FC236}">
                <a16:creationId xmlns:a16="http://schemas.microsoft.com/office/drawing/2014/main" id="{B277FFD4-9FC9-FD1E-854B-E6672375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ofile photo for Gerard Juijn">
            <a:extLst>
              <a:ext uri="{FF2B5EF4-FFF2-40B4-BE49-F238E27FC236}">
                <a16:creationId xmlns:a16="http://schemas.microsoft.com/office/drawing/2014/main" id="{79CA8970-44A4-1A1C-2CEB-C5FFEB262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467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rofile photo for Maikel Hofman">
            <a:extLst>
              <a:ext uri="{FF2B5EF4-FFF2-40B4-BE49-F238E27FC236}">
                <a16:creationId xmlns:a16="http://schemas.microsoft.com/office/drawing/2014/main" id="{8310DCB6-0A4E-8FC9-0C59-F7A121C03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12282" r="16879" b="18170"/>
          <a:stretch>
            <a:fillRect/>
          </a:stretch>
        </p:blipFill>
        <p:spPr bwMode="auto">
          <a:xfrm>
            <a:off x="8848467" y="3590814"/>
            <a:ext cx="2520000" cy="252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87D08C-B224-9241-AB6B-EDC205597E92}"/>
              </a:ext>
            </a:extLst>
          </p:cNvPr>
          <p:cNvSpPr txBox="1"/>
          <p:nvPr/>
        </p:nvSpPr>
        <p:spPr>
          <a:xfrm>
            <a:off x="3068666" y="2843629"/>
            <a:ext cx="167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Marc de Boer</a:t>
            </a:r>
            <a:br>
              <a:rPr lang="nl-NL" noProof="0" dirty="0"/>
            </a:br>
            <a:r>
              <a:rPr lang="nl-NL" noProof="0" dirty="0"/>
              <a:t>Product </a:t>
            </a:r>
            <a:r>
              <a:rPr lang="nl-NL" noProof="0" dirty="0" err="1"/>
              <a:t>Owner</a:t>
            </a:r>
            <a:endParaRPr lang="nl-NL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22B21-CAF2-3DCB-7193-536B26F0979A}"/>
              </a:ext>
            </a:extLst>
          </p:cNvPr>
          <p:cNvSpPr txBox="1"/>
          <p:nvPr/>
        </p:nvSpPr>
        <p:spPr>
          <a:xfrm>
            <a:off x="3128421" y="6137717"/>
            <a:ext cx="172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Michiel Trimpe</a:t>
            </a:r>
            <a:br>
              <a:rPr lang="nl-NL" noProof="0" dirty="0"/>
            </a:br>
            <a:r>
              <a:rPr lang="nl-NL" noProof="0" dirty="0"/>
              <a:t>Architect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75C8D-35A5-F603-59E4-7B3BFAD9BF42}"/>
              </a:ext>
            </a:extLst>
          </p:cNvPr>
          <p:cNvSpPr txBox="1"/>
          <p:nvPr/>
        </p:nvSpPr>
        <p:spPr>
          <a:xfrm>
            <a:off x="5988444" y="2843629"/>
            <a:ext cx="2054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René </a:t>
            </a:r>
            <a:r>
              <a:rPr lang="nl-NL" b="1" noProof="0" dirty="0" err="1"/>
              <a:t>Vendrig</a:t>
            </a:r>
            <a:br>
              <a:rPr lang="nl-NL" b="1" noProof="0" dirty="0"/>
            </a:br>
            <a:r>
              <a:rPr lang="nl-NL" noProof="0" dirty="0"/>
              <a:t>UX &amp; Visual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6DDA-1302-2F70-48F4-49FC3E1E27C7}"/>
              </a:ext>
            </a:extLst>
          </p:cNvPr>
          <p:cNvSpPr txBox="1"/>
          <p:nvPr/>
        </p:nvSpPr>
        <p:spPr>
          <a:xfrm>
            <a:off x="5973098" y="6137717"/>
            <a:ext cx="1668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Karin </a:t>
            </a:r>
            <a:r>
              <a:rPr lang="nl-NL" b="1" noProof="0" dirty="0" err="1"/>
              <a:t>Hiralal</a:t>
            </a:r>
            <a:br>
              <a:rPr lang="nl-NL" noProof="0" dirty="0"/>
            </a:br>
            <a:r>
              <a:rPr lang="nl-NL" noProof="0" dirty="0"/>
              <a:t>Communicatie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05C9B-46D1-EA5B-3506-CC26E45D1FC5}"/>
              </a:ext>
            </a:extLst>
          </p:cNvPr>
          <p:cNvSpPr txBox="1"/>
          <p:nvPr/>
        </p:nvSpPr>
        <p:spPr>
          <a:xfrm>
            <a:off x="8848467" y="2843629"/>
            <a:ext cx="1500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Gerard </a:t>
            </a:r>
            <a:r>
              <a:rPr lang="nl-NL" b="1" noProof="0" dirty="0" err="1"/>
              <a:t>Juijn</a:t>
            </a:r>
            <a:br>
              <a:rPr lang="nl-NL" b="1" noProof="0" dirty="0"/>
            </a:br>
            <a:r>
              <a:rPr lang="nl-NL" noProof="0" dirty="0"/>
              <a:t>Ontwikkelaar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4AFF5-2B62-B662-01A1-3EF83EAA25AE}"/>
              </a:ext>
            </a:extLst>
          </p:cNvPr>
          <p:cNvSpPr txBox="1"/>
          <p:nvPr/>
        </p:nvSpPr>
        <p:spPr>
          <a:xfrm>
            <a:off x="8848467" y="6137717"/>
            <a:ext cx="176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Maikel Hofman</a:t>
            </a:r>
            <a:br>
              <a:rPr lang="nl-NL" b="1" noProof="0" dirty="0"/>
            </a:br>
            <a:r>
              <a:rPr lang="nl-NL" noProof="0" dirty="0"/>
              <a:t>Ontwikkelaar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B746EDF-BBF6-7658-0DB0-5D1FF5E5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noProof="0" dirty="0"/>
              <a:t>Team</a:t>
            </a:r>
            <a:br>
              <a:rPr lang="nl-NL" noProof="0" dirty="0"/>
            </a:br>
            <a:r>
              <a:rPr lang="nl-NL" noProof="0" dirty="0"/>
              <a:t>FTV</a:t>
            </a:r>
          </a:p>
        </p:txBody>
      </p:sp>
    </p:spTree>
    <p:extLst>
      <p:ext uri="{BB962C8B-B14F-4D97-AF65-F5344CB8AC3E}">
        <p14:creationId xmlns:p14="http://schemas.microsoft.com/office/powerpoint/2010/main" val="3413875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4AC6-7370-4F93-1185-3B082A14F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CE77A96-E73A-E512-013D-27D42A22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Probleemstelling</a:t>
            </a:r>
            <a:endParaRPr lang="nl-NL" noProof="0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7E536F5-C007-5981-8E6F-0DEC29F5D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106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029F8-EBB4-262F-E7C0-10A9A644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6C58-228E-BA33-AC6E-D4E0A991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noProof="0" dirty="0">
                <a:latin typeface="Fira Sans SemiBold"/>
              </a:rPr>
              <a:t>Wat is toegangsverlening?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7F025-B49B-EF31-3B36-2C551BA75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615"/>
            <a:ext cx="10515600" cy="101659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lnSpc>
                <a:spcPts val="2040"/>
              </a:lnSpc>
              <a:buNone/>
            </a:pPr>
            <a:r>
              <a:rPr lang="nl-NL" sz="2400" noProof="0" dirty="0">
                <a:latin typeface="Fira Sans"/>
              </a:rPr>
              <a:t>Een verzoek tot toegang</a:t>
            </a:r>
          </a:p>
          <a:p>
            <a:pPr marL="0" indent="0" algn="ctr">
              <a:lnSpc>
                <a:spcPts val="2040"/>
              </a:lnSpc>
              <a:buNone/>
            </a:pPr>
            <a:r>
              <a:rPr lang="nl-NL" sz="2400" noProof="0" dirty="0">
                <a:latin typeface="Fira Sans"/>
              </a:rPr>
              <a:t>toestaan of afwijzen.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18AEBED-EA16-5F26-F1D3-474B50CB96A7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790D25-C0B2-48EC-7B84-1B5C69951E9C}"/>
              </a:ext>
            </a:extLst>
          </p:cNvPr>
          <p:cNvSpPr txBox="1">
            <a:spLocks/>
          </p:cNvSpPr>
          <p:nvPr/>
        </p:nvSpPr>
        <p:spPr>
          <a:xfrm>
            <a:off x="1035398" y="5472860"/>
            <a:ext cx="10515600" cy="102001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80"/>
              </a:lnSpc>
              <a:buFont typeface="Arial" panose="020B0604020202020204" pitchFamily="34" charset="0"/>
              <a:buNone/>
            </a:pPr>
            <a:r>
              <a:rPr lang="nl-NL" sz="2400" noProof="0" dirty="0">
                <a:latin typeface="Fira Sans"/>
              </a:rPr>
              <a:t>Autorisatie </a:t>
            </a:r>
            <a:r>
              <a:rPr lang="nl-NL" sz="2400" dirty="0">
                <a:latin typeface="Fira Sans"/>
              </a:rPr>
              <a:t>komt bovenop</a:t>
            </a:r>
          </a:p>
          <a:p>
            <a:pPr marL="0" indent="0" algn="ctr">
              <a:lnSpc>
                <a:spcPts val="1780"/>
              </a:lnSpc>
              <a:buFont typeface="Arial" panose="020B0604020202020204" pitchFamily="34" charset="0"/>
              <a:buNone/>
            </a:pPr>
            <a:r>
              <a:rPr lang="nl-NL" sz="2400" noProof="0" dirty="0">
                <a:latin typeface="Fira Sans"/>
              </a:rPr>
              <a:t>identificatie en authenticatie.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9150887-6D0C-53B0-4A9A-E14CC4944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882" y="3034650"/>
            <a:ext cx="4696522" cy="198659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392B148-5162-65BA-AB2C-3E5B0D39E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768" y="2693584"/>
            <a:ext cx="5358860" cy="261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7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A158C-1FF8-C3CF-AA94-5E1C1AC88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1BAA8C74-9391-5AD2-6F67-276247A4B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209" b="7960"/>
          <a:stretch>
            <a:fillRect/>
          </a:stretch>
        </p:blipFill>
        <p:spPr>
          <a:xfrm>
            <a:off x="688276" y="1390802"/>
            <a:ext cx="11503724" cy="5467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4434E5-8B84-8113-5DD9-FD8220F3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Voorbeeld: integraal klantbeeld Utrecht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0B071EC-D55D-16B9-0A3B-6C90D4B465DB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noProof="0" dirty="0"/>
          </a:p>
        </p:txBody>
      </p:sp>
      <p:sp>
        <p:nvSpPr>
          <p:cNvPr id="9" name="Pijl: links/rechts 11">
            <a:extLst>
              <a:ext uri="{FF2B5EF4-FFF2-40B4-BE49-F238E27FC236}">
                <a16:creationId xmlns:a16="http://schemas.microsoft.com/office/drawing/2014/main" id="{541B2DF1-4070-D8DA-6082-D7881A4D03CB}"/>
              </a:ext>
            </a:extLst>
          </p:cNvPr>
          <p:cNvSpPr/>
          <p:nvPr/>
        </p:nvSpPr>
        <p:spPr>
          <a:xfrm>
            <a:off x="3196398" y="2489688"/>
            <a:ext cx="4854298" cy="280016"/>
          </a:xfrm>
          <a:prstGeom prst="leftRightArrow">
            <a:avLst>
              <a:gd name="adj1" fmla="val 35714"/>
              <a:gd name="adj2" fmla="val 50000"/>
            </a:avLst>
          </a:prstGeom>
          <a:solidFill>
            <a:srgbClr val="D83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E6B1D8AA-9FDF-0E74-F189-F21FD66D5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17" y="2952489"/>
            <a:ext cx="8537543" cy="4305215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2D04F5F-72A8-CA8B-2572-F085E3ECB9F3}"/>
              </a:ext>
            </a:extLst>
          </p:cNvPr>
          <p:cNvSpPr txBox="1"/>
          <p:nvPr/>
        </p:nvSpPr>
        <p:spPr>
          <a:xfrm>
            <a:off x="1348159" y="2155958"/>
            <a:ext cx="1848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Fira Sans SemiBold" panose="020B0503050000020004" pitchFamily="34" charset="0"/>
              </a:rPr>
              <a:t>Zaak type A t/m Z</a:t>
            </a:r>
            <a:endParaRPr lang="en-US" sz="1600" b="1" dirty="0">
              <a:latin typeface="Fira Sans SemiBold" panose="020B05030500000200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6C2DADCC-2636-D506-8A35-70E9F2B70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4869" y="1595925"/>
            <a:ext cx="609600" cy="609600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C22B8AD8-745D-7982-7996-A97D64C35ABB}"/>
              </a:ext>
            </a:extLst>
          </p:cNvPr>
          <p:cNvSpPr txBox="1"/>
          <p:nvPr/>
        </p:nvSpPr>
        <p:spPr>
          <a:xfrm>
            <a:off x="1941464" y="1604817"/>
            <a:ext cx="184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latin typeface="Fira Sans" panose="020B0503050000020004" pitchFamily="34" charset="0"/>
              </a:rPr>
              <a:t>Call Center Medewerker</a:t>
            </a:r>
            <a:endParaRPr lang="en-US" sz="1600" dirty="0">
              <a:latin typeface="Fira Sans" panose="020B0503050000020004" pitchFamily="34" charset="0"/>
            </a:endParaRPr>
          </a:p>
        </p:txBody>
      </p:sp>
      <p:grpSp>
        <p:nvGrpSpPr>
          <p:cNvPr id="139" name="Groep 138">
            <a:extLst>
              <a:ext uri="{FF2B5EF4-FFF2-40B4-BE49-F238E27FC236}">
                <a16:creationId xmlns:a16="http://schemas.microsoft.com/office/drawing/2014/main" id="{35D2822C-7F48-9A91-BFE6-F1BAFFF649F9}"/>
              </a:ext>
            </a:extLst>
          </p:cNvPr>
          <p:cNvGrpSpPr/>
          <p:nvPr/>
        </p:nvGrpSpPr>
        <p:grpSpPr>
          <a:xfrm>
            <a:off x="3344429" y="1604817"/>
            <a:ext cx="2087217" cy="868017"/>
            <a:chOff x="-758885" y="-1063428"/>
            <a:chExt cx="2087217" cy="868017"/>
          </a:xfrm>
        </p:grpSpPr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E65649A-4B9C-8659-C622-49B1799ABB95}"/>
                </a:ext>
              </a:extLst>
            </p:cNvPr>
            <p:cNvSpPr/>
            <p:nvPr/>
          </p:nvSpPr>
          <p:spPr>
            <a:xfrm>
              <a:off x="-758885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E3CD29E3-A9BF-EB64-7356-4DBA7FECBA68}"/>
                </a:ext>
              </a:extLst>
            </p:cNvPr>
            <p:cNvSpPr/>
            <p:nvPr/>
          </p:nvSpPr>
          <p:spPr>
            <a:xfrm>
              <a:off x="-136033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C35E3401-57E8-D89D-794A-D6D50617C2E6}"/>
                </a:ext>
              </a:extLst>
            </p:cNvPr>
            <p:cNvSpPr/>
            <p:nvPr/>
          </p:nvSpPr>
          <p:spPr>
            <a:xfrm>
              <a:off x="175393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CA4D45B7-07F6-12DC-DAB1-2DC98B5D547A}"/>
                </a:ext>
              </a:extLst>
            </p:cNvPr>
            <p:cNvSpPr/>
            <p:nvPr/>
          </p:nvSpPr>
          <p:spPr>
            <a:xfrm>
              <a:off x="486819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543E6AE-24C0-15DB-A315-37B5037034C1}"/>
                </a:ext>
              </a:extLst>
            </p:cNvPr>
            <p:cNvSpPr/>
            <p:nvPr/>
          </p:nvSpPr>
          <p:spPr>
            <a:xfrm>
              <a:off x="1109671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915A9D7C-6D2B-FABE-2ED2-1C456C1EBA18}"/>
                </a:ext>
              </a:extLst>
            </p:cNvPr>
            <p:cNvSpPr/>
            <p:nvPr/>
          </p:nvSpPr>
          <p:spPr>
            <a:xfrm>
              <a:off x="798245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AED2B9-E11C-AB81-511F-45E9AB27BD10}"/>
                </a:ext>
              </a:extLst>
            </p:cNvPr>
            <p:cNvSpPr/>
            <p:nvPr/>
          </p:nvSpPr>
          <p:spPr>
            <a:xfrm>
              <a:off x="-758885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BF65F147-A94D-2526-A163-BDE731E21F91}"/>
                </a:ext>
              </a:extLst>
            </p:cNvPr>
            <p:cNvSpPr/>
            <p:nvPr/>
          </p:nvSpPr>
          <p:spPr>
            <a:xfrm>
              <a:off x="-447459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CB34B55C-24F5-CD53-DAAC-2319B7ECF2B8}"/>
                </a:ext>
              </a:extLst>
            </p:cNvPr>
            <p:cNvSpPr/>
            <p:nvPr/>
          </p:nvSpPr>
          <p:spPr>
            <a:xfrm>
              <a:off x="-136033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CD284813-AF12-F343-C37B-C41FE16FF389}"/>
                </a:ext>
              </a:extLst>
            </p:cNvPr>
            <p:cNvSpPr/>
            <p:nvPr/>
          </p:nvSpPr>
          <p:spPr>
            <a:xfrm>
              <a:off x="175393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238ACA39-E154-5518-F64A-D5B5E4316BE5}"/>
                </a:ext>
              </a:extLst>
            </p:cNvPr>
            <p:cNvSpPr/>
            <p:nvPr/>
          </p:nvSpPr>
          <p:spPr>
            <a:xfrm>
              <a:off x="486819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702B2032-D508-597B-D40F-0857A20A291F}"/>
                </a:ext>
              </a:extLst>
            </p:cNvPr>
            <p:cNvSpPr/>
            <p:nvPr/>
          </p:nvSpPr>
          <p:spPr>
            <a:xfrm>
              <a:off x="1109671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F45ED48-CF31-AEEB-E104-21244D8B47FB}"/>
                </a:ext>
              </a:extLst>
            </p:cNvPr>
            <p:cNvSpPr/>
            <p:nvPr/>
          </p:nvSpPr>
          <p:spPr>
            <a:xfrm>
              <a:off x="798245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535BBDE9-A7EC-2597-630C-FFB834B554EA}"/>
                </a:ext>
              </a:extLst>
            </p:cNvPr>
            <p:cNvSpPr/>
            <p:nvPr/>
          </p:nvSpPr>
          <p:spPr>
            <a:xfrm>
              <a:off x="-447459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3A131290-2C81-F390-150D-6DF3F3CB08E3}"/>
                </a:ext>
              </a:extLst>
            </p:cNvPr>
            <p:cNvSpPr/>
            <p:nvPr/>
          </p:nvSpPr>
          <p:spPr>
            <a:xfrm>
              <a:off x="-758885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B4598BB5-764D-6C52-4D95-7CA6DC8309BD}"/>
                </a:ext>
              </a:extLst>
            </p:cNvPr>
            <p:cNvSpPr/>
            <p:nvPr/>
          </p:nvSpPr>
          <p:spPr>
            <a:xfrm>
              <a:off x="-447459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881DD9D6-5E62-C2A1-7982-0BAF7F47D5EF}"/>
                </a:ext>
              </a:extLst>
            </p:cNvPr>
            <p:cNvSpPr/>
            <p:nvPr/>
          </p:nvSpPr>
          <p:spPr>
            <a:xfrm>
              <a:off x="-136033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27164405-DF90-7545-532F-AC6448B26CC4}"/>
                </a:ext>
              </a:extLst>
            </p:cNvPr>
            <p:cNvSpPr/>
            <p:nvPr/>
          </p:nvSpPr>
          <p:spPr>
            <a:xfrm>
              <a:off x="175393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2C27CC82-3DEB-95AA-76D3-0FC60CAAD3F3}"/>
                </a:ext>
              </a:extLst>
            </p:cNvPr>
            <p:cNvSpPr/>
            <p:nvPr/>
          </p:nvSpPr>
          <p:spPr>
            <a:xfrm>
              <a:off x="486819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1396EE49-E4E0-5AFB-5F3D-4DE22C7EF819}"/>
                </a:ext>
              </a:extLst>
            </p:cNvPr>
            <p:cNvSpPr/>
            <p:nvPr/>
          </p:nvSpPr>
          <p:spPr>
            <a:xfrm>
              <a:off x="1109671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8CD35144-5604-7070-AEAE-F50D77E83A4E}"/>
                </a:ext>
              </a:extLst>
            </p:cNvPr>
            <p:cNvSpPr/>
            <p:nvPr/>
          </p:nvSpPr>
          <p:spPr>
            <a:xfrm>
              <a:off x="798245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65" name="Groep 64">
            <a:extLst>
              <a:ext uri="{FF2B5EF4-FFF2-40B4-BE49-F238E27FC236}">
                <a16:creationId xmlns:a16="http://schemas.microsoft.com/office/drawing/2014/main" id="{E66D43C7-07BA-48BA-0618-9652CBCBD252}"/>
              </a:ext>
            </a:extLst>
          </p:cNvPr>
          <p:cNvGrpSpPr/>
          <p:nvPr/>
        </p:nvGrpSpPr>
        <p:grpSpPr>
          <a:xfrm>
            <a:off x="9887896" y="-1015731"/>
            <a:ext cx="3644347" cy="868017"/>
            <a:chOff x="2090699" y="-1111522"/>
            <a:chExt cx="3644347" cy="868017"/>
          </a:xfrm>
        </p:grpSpPr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BEB1F55F-5ADC-0520-5A15-828BAF2CB1D3}"/>
                </a:ext>
              </a:extLst>
            </p:cNvPr>
            <p:cNvSpPr/>
            <p:nvPr/>
          </p:nvSpPr>
          <p:spPr>
            <a:xfrm>
              <a:off x="209069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424018A9-D891-A6C4-4514-1B6ABB52DA86}"/>
                </a:ext>
              </a:extLst>
            </p:cNvPr>
            <p:cNvSpPr/>
            <p:nvPr/>
          </p:nvSpPr>
          <p:spPr>
            <a:xfrm>
              <a:off x="2713551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7BE08C0A-0433-C383-BFA9-0458B25B6212}"/>
                </a:ext>
              </a:extLst>
            </p:cNvPr>
            <p:cNvSpPr/>
            <p:nvPr/>
          </p:nvSpPr>
          <p:spPr>
            <a:xfrm>
              <a:off x="3024977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7D40BFA9-BFAB-EF8A-9562-E8D2DEBB6FAD}"/>
                </a:ext>
              </a:extLst>
            </p:cNvPr>
            <p:cNvSpPr/>
            <p:nvPr/>
          </p:nvSpPr>
          <p:spPr>
            <a:xfrm>
              <a:off x="3336403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81BB39E8-C36B-D43F-F7EB-7FA7BC155681}"/>
                </a:ext>
              </a:extLst>
            </p:cNvPr>
            <p:cNvSpPr/>
            <p:nvPr/>
          </p:nvSpPr>
          <p:spPr>
            <a:xfrm>
              <a:off x="395925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0F757F4D-3042-A6CA-1477-3F2F00E32BB3}"/>
                </a:ext>
              </a:extLst>
            </p:cNvPr>
            <p:cNvSpPr/>
            <p:nvPr/>
          </p:nvSpPr>
          <p:spPr>
            <a:xfrm>
              <a:off x="364782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DE36D89-225E-9879-7E87-34A8F97C4E89}"/>
                </a:ext>
              </a:extLst>
            </p:cNvPr>
            <p:cNvSpPr/>
            <p:nvPr/>
          </p:nvSpPr>
          <p:spPr>
            <a:xfrm>
              <a:off x="4270681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DF0AD13A-76F0-DC18-FA23-BB07636A4472}"/>
                </a:ext>
              </a:extLst>
            </p:cNvPr>
            <p:cNvSpPr/>
            <p:nvPr/>
          </p:nvSpPr>
          <p:spPr>
            <a:xfrm>
              <a:off x="4582107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3A3FC5A7-A32C-1B2F-24A3-0B7F23BAC529}"/>
                </a:ext>
              </a:extLst>
            </p:cNvPr>
            <p:cNvSpPr/>
            <p:nvPr/>
          </p:nvSpPr>
          <p:spPr>
            <a:xfrm>
              <a:off x="4893533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5BFC6383-5D96-44C5-53D2-8E633A2AF06B}"/>
                </a:ext>
              </a:extLst>
            </p:cNvPr>
            <p:cNvSpPr/>
            <p:nvPr/>
          </p:nvSpPr>
          <p:spPr>
            <a:xfrm>
              <a:off x="520495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AA5E1EA8-A612-58BF-B1EA-07CDEE3FF956}"/>
                </a:ext>
              </a:extLst>
            </p:cNvPr>
            <p:cNvSpPr/>
            <p:nvPr/>
          </p:nvSpPr>
          <p:spPr>
            <a:xfrm>
              <a:off x="551638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11389031-17D6-276D-391B-9B58025333EE}"/>
                </a:ext>
              </a:extLst>
            </p:cNvPr>
            <p:cNvSpPr/>
            <p:nvPr/>
          </p:nvSpPr>
          <p:spPr>
            <a:xfrm>
              <a:off x="209069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1784FCED-4B8D-D732-9980-32FC482C72EE}"/>
                </a:ext>
              </a:extLst>
            </p:cNvPr>
            <p:cNvSpPr/>
            <p:nvPr/>
          </p:nvSpPr>
          <p:spPr>
            <a:xfrm>
              <a:off x="240212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49E53C0-8015-BF71-E003-4F0220A97BC5}"/>
                </a:ext>
              </a:extLst>
            </p:cNvPr>
            <p:cNvSpPr/>
            <p:nvPr/>
          </p:nvSpPr>
          <p:spPr>
            <a:xfrm>
              <a:off x="2713551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8114F1CE-2C1C-0E2C-FC35-5B2D9A7C032B}"/>
                </a:ext>
              </a:extLst>
            </p:cNvPr>
            <p:cNvSpPr/>
            <p:nvPr/>
          </p:nvSpPr>
          <p:spPr>
            <a:xfrm>
              <a:off x="3024977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5BCF6232-03B1-802B-885E-301043EC0880}"/>
                </a:ext>
              </a:extLst>
            </p:cNvPr>
            <p:cNvSpPr/>
            <p:nvPr/>
          </p:nvSpPr>
          <p:spPr>
            <a:xfrm>
              <a:off x="3336403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25C28A18-5E13-B860-8D8C-E9F04EBC6BBC}"/>
                </a:ext>
              </a:extLst>
            </p:cNvPr>
            <p:cNvSpPr/>
            <p:nvPr/>
          </p:nvSpPr>
          <p:spPr>
            <a:xfrm>
              <a:off x="395925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63A33CD-6A83-7944-F844-B8C9B6AF09B8}"/>
                </a:ext>
              </a:extLst>
            </p:cNvPr>
            <p:cNvSpPr/>
            <p:nvPr/>
          </p:nvSpPr>
          <p:spPr>
            <a:xfrm>
              <a:off x="364782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8DE5C62A-AD4C-807F-EEA8-5FAB2BCCCFA2}"/>
                </a:ext>
              </a:extLst>
            </p:cNvPr>
            <p:cNvSpPr/>
            <p:nvPr/>
          </p:nvSpPr>
          <p:spPr>
            <a:xfrm>
              <a:off x="4270681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C396555D-43BB-399C-9C24-C0662703F7F1}"/>
                </a:ext>
              </a:extLst>
            </p:cNvPr>
            <p:cNvSpPr/>
            <p:nvPr/>
          </p:nvSpPr>
          <p:spPr>
            <a:xfrm>
              <a:off x="4582107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B89DD902-1AD1-2A43-7BE0-484977D66816}"/>
                </a:ext>
              </a:extLst>
            </p:cNvPr>
            <p:cNvSpPr/>
            <p:nvPr/>
          </p:nvSpPr>
          <p:spPr>
            <a:xfrm>
              <a:off x="4893533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BC72D64C-9DE2-7955-7C34-3E63C8FC0DA3}"/>
                </a:ext>
              </a:extLst>
            </p:cNvPr>
            <p:cNvSpPr/>
            <p:nvPr/>
          </p:nvSpPr>
          <p:spPr>
            <a:xfrm>
              <a:off x="520495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276710C-001D-E9DB-7FFC-E664196B8225}"/>
                </a:ext>
              </a:extLst>
            </p:cNvPr>
            <p:cNvSpPr/>
            <p:nvPr/>
          </p:nvSpPr>
          <p:spPr>
            <a:xfrm>
              <a:off x="551638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7C3D2E34-398E-C8AC-48DB-5EE786DA03A1}"/>
                </a:ext>
              </a:extLst>
            </p:cNvPr>
            <p:cNvSpPr/>
            <p:nvPr/>
          </p:nvSpPr>
          <p:spPr>
            <a:xfrm>
              <a:off x="240212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F2DBAB0C-67CB-0261-AD46-12335CB5469B}"/>
                </a:ext>
              </a:extLst>
            </p:cNvPr>
            <p:cNvSpPr/>
            <p:nvPr/>
          </p:nvSpPr>
          <p:spPr>
            <a:xfrm>
              <a:off x="209069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696B5C8C-860A-29B2-9D9D-F251A20E85C1}"/>
                </a:ext>
              </a:extLst>
            </p:cNvPr>
            <p:cNvSpPr/>
            <p:nvPr/>
          </p:nvSpPr>
          <p:spPr>
            <a:xfrm>
              <a:off x="240212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B0A42AD1-55BF-F4E1-4FB9-591F8A124413}"/>
                </a:ext>
              </a:extLst>
            </p:cNvPr>
            <p:cNvSpPr/>
            <p:nvPr/>
          </p:nvSpPr>
          <p:spPr>
            <a:xfrm>
              <a:off x="2713551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7F1D0826-0EC4-F019-FB2F-F738FFAA7683}"/>
                </a:ext>
              </a:extLst>
            </p:cNvPr>
            <p:cNvSpPr/>
            <p:nvPr/>
          </p:nvSpPr>
          <p:spPr>
            <a:xfrm>
              <a:off x="3024977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A00B901D-00AD-59AB-0F43-92F0B63885C5}"/>
                </a:ext>
              </a:extLst>
            </p:cNvPr>
            <p:cNvSpPr/>
            <p:nvPr/>
          </p:nvSpPr>
          <p:spPr>
            <a:xfrm>
              <a:off x="3336403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677378AA-4AC4-9CFA-B3CF-AD6C1F5F8482}"/>
                </a:ext>
              </a:extLst>
            </p:cNvPr>
            <p:cNvSpPr/>
            <p:nvPr/>
          </p:nvSpPr>
          <p:spPr>
            <a:xfrm>
              <a:off x="395925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C265D916-F8BC-B4BD-EBE4-854323E1047C}"/>
                </a:ext>
              </a:extLst>
            </p:cNvPr>
            <p:cNvSpPr/>
            <p:nvPr/>
          </p:nvSpPr>
          <p:spPr>
            <a:xfrm>
              <a:off x="364782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1481CD40-0D59-2712-D01E-933E234F972C}"/>
                </a:ext>
              </a:extLst>
            </p:cNvPr>
            <p:cNvSpPr/>
            <p:nvPr/>
          </p:nvSpPr>
          <p:spPr>
            <a:xfrm>
              <a:off x="4270681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A1EC6C13-9881-1699-1346-DDEB797AD032}"/>
                </a:ext>
              </a:extLst>
            </p:cNvPr>
            <p:cNvSpPr/>
            <p:nvPr/>
          </p:nvSpPr>
          <p:spPr>
            <a:xfrm>
              <a:off x="4582107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81BA7F69-4EFE-1B94-20D2-2AF3B5F8946F}"/>
                </a:ext>
              </a:extLst>
            </p:cNvPr>
            <p:cNvSpPr/>
            <p:nvPr/>
          </p:nvSpPr>
          <p:spPr>
            <a:xfrm>
              <a:off x="4893533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0" name="Rechthoek 99">
              <a:extLst>
                <a:ext uri="{FF2B5EF4-FFF2-40B4-BE49-F238E27FC236}">
                  <a16:creationId xmlns:a16="http://schemas.microsoft.com/office/drawing/2014/main" id="{64C6E164-CCE9-FAA4-1540-B28FF6D6D5D9}"/>
                </a:ext>
              </a:extLst>
            </p:cNvPr>
            <p:cNvSpPr/>
            <p:nvPr/>
          </p:nvSpPr>
          <p:spPr>
            <a:xfrm>
              <a:off x="520495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05D2C968-27B0-933A-8762-C4A746A7C80A}"/>
                </a:ext>
              </a:extLst>
            </p:cNvPr>
            <p:cNvSpPr/>
            <p:nvPr/>
          </p:nvSpPr>
          <p:spPr>
            <a:xfrm>
              <a:off x="551638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41" name="Tijdelijke aanduiding voor inhoud 140">
            <a:extLst>
              <a:ext uri="{FF2B5EF4-FFF2-40B4-BE49-F238E27FC236}">
                <a16:creationId xmlns:a16="http://schemas.microsoft.com/office/drawing/2014/main" id="{48D5966B-9316-81B1-7058-09ABFF45C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304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6233-BDFE-AC50-8A75-B7D10A487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7C0AB236-1088-1CFD-D4B4-39D0CB27B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209" b="7960"/>
          <a:stretch>
            <a:fillRect/>
          </a:stretch>
        </p:blipFill>
        <p:spPr>
          <a:xfrm>
            <a:off x="688276" y="1390802"/>
            <a:ext cx="11503724" cy="5467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312C6-A588-DC31-2D3E-415B7B9E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Voorbeeld: integraal klantbeeld Utrecht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F2D0172-5987-DA5A-6AE1-316DB8A260C6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noProof="0" dirty="0"/>
          </a:p>
        </p:txBody>
      </p:sp>
      <p:sp>
        <p:nvSpPr>
          <p:cNvPr id="10" name="Pijl: links/rechts 12">
            <a:extLst>
              <a:ext uri="{FF2B5EF4-FFF2-40B4-BE49-F238E27FC236}">
                <a16:creationId xmlns:a16="http://schemas.microsoft.com/office/drawing/2014/main" id="{530B756F-71BD-1E51-DEFF-BFDA6A17F8F2}"/>
              </a:ext>
            </a:extLst>
          </p:cNvPr>
          <p:cNvSpPr/>
          <p:nvPr/>
        </p:nvSpPr>
        <p:spPr>
          <a:xfrm rot="16200000">
            <a:off x="8124347" y="4932213"/>
            <a:ext cx="3518451" cy="333119"/>
          </a:xfrm>
          <a:prstGeom prst="leftRightArrow">
            <a:avLst>
              <a:gd name="adj1" fmla="val 35714"/>
              <a:gd name="adj2" fmla="val 50000"/>
            </a:avLst>
          </a:prstGeom>
          <a:solidFill>
            <a:srgbClr val="D83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E4996A1-EC72-F2FC-E53D-537D5C099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17" y="2952489"/>
            <a:ext cx="8537543" cy="4305215"/>
          </a:xfrm>
          <a:prstGeom prst="rect">
            <a:avLst/>
          </a:prstGeom>
        </p:spPr>
      </p:pic>
      <p:grpSp>
        <p:nvGrpSpPr>
          <p:cNvPr id="65" name="Groep 64">
            <a:extLst>
              <a:ext uri="{FF2B5EF4-FFF2-40B4-BE49-F238E27FC236}">
                <a16:creationId xmlns:a16="http://schemas.microsoft.com/office/drawing/2014/main" id="{AC41FC86-E50C-397C-7C86-DD95974BB9E2}"/>
              </a:ext>
            </a:extLst>
          </p:cNvPr>
          <p:cNvGrpSpPr/>
          <p:nvPr/>
        </p:nvGrpSpPr>
        <p:grpSpPr>
          <a:xfrm>
            <a:off x="9887896" y="-1015731"/>
            <a:ext cx="3644347" cy="868017"/>
            <a:chOff x="2090699" y="-1111522"/>
            <a:chExt cx="3644347" cy="868017"/>
          </a:xfrm>
        </p:grpSpPr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8D9853B8-BDEB-6D71-8E90-BB083396A1BE}"/>
                </a:ext>
              </a:extLst>
            </p:cNvPr>
            <p:cNvSpPr/>
            <p:nvPr/>
          </p:nvSpPr>
          <p:spPr>
            <a:xfrm>
              <a:off x="209069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0ACA255F-7C9F-3BAF-BDB9-84F2AEE0A517}"/>
                </a:ext>
              </a:extLst>
            </p:cNvPr>
            <p:cNvSpPr/>
            <p:nvPr/>
          </p:nvSpPr>
          <p:spPr>
            <a:xfrm>
              <a:off x="2713551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39035F26-9DBB-2CC9-4EA8-B000776BC613}"/>
                </a:ext>
              </a:extLst>
            </p:cNvPr>
            <p:cNvSpPr/>
            <p:nvPr/>
          </p:nvSpPr>
          <p:spPr>
            <a:xfrm>
              <a:off x="3024977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BC182640-D29A-54BE-3BEF-CE78FF5AD9BA}"/>
                </a:ext>
              </a:extLst>
            </p:cNvPr>
            <p:cNvSpPr/>
            <p:nvPr/>
          </p:nvSpPr>
          <p:spPr>
            <a:xfrm>
              <a:off x="3336403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29494E2F-4BED-8238-EFE3-A5556C305CC1}"/>
                </a:ext>
              </a:extLst>
            </p:cNvPr>
            <p:cNvSpPr/>
            <p:nvPr/>
          </p:nvSpPr>
          <p:spPr>
            <a:xfrm>
              <a:off x="395925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F455F6C3-F8AD-8771-3F3C-5351E80635A3}"/>
                </a:ext>
              </a:extLst>
            </p:cNvPr>
            <p:cNvSpPr/>
            <p:nvPr/>
          </p:nvSpPr>
          <p:spPr>
            <a:xfrm>
              <a:off x="364782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33763FE9-0B07-1C26-E037-F82391082501}"/>
                </a:ext>
              </a:extLst>
            </p:cNvPr>
            <p:cNvSpPr/>
            <p:nvPr/>
          </p:nvSpPr>
          <p:spPr>
            <a:xfrm>
              <a:off x="4270681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8BAB6384-A456-7B82-F33A-C5C49E88876F}"/>
                </a:ext>
              </a:extLst>
            </p:cNvPr>
            <p:cNvSpPr/>
            <p:nvPr/>
          </p:nvSpPr>
          <p:spPr>
            <a:xfrm>
              <a:off x="4582107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DC3FABC4-84DE-27B0-7D12-854708A29E7F}"/>
                </a:ext>
              </a:extLst>
            </p:cNvPr>
            <p:cNvSpPr/>
            <p:nvPr/>
          </p:nvSpPr>
          <p:spPr>
            <a:xfrm>
              <a:off x="4893533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95C31B5D-6D16-BACE-B9CA-2FEBC20710D8}"/>
                </a:ext>
              </a:extLst>
            </p:cNvPr>
            <p:cNvSpPr/>
            <p:nvPr/>
          </p:nvSpPr>
          <p:spPr>
            <a:xfrm>
              <a:off x="520495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E5CE3ED8-7FE4-2CA6-456C-0FA09F8981CD}"/>
                </a:ext>
              </a:extLst>
            </p:cNvPr>
            <p:cNvSpPr/>
            <p:nvPr/>
          </p:nvSpPr>
          <p:spPr>
            <a:xfrm>
              <a:off x="551638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8C636E87-81C1-6241-AF21-BBDEC723254A}"/>
                </a:ext>
              </a:extLst>
            </p:cNvPr>
            <p:cNvSpPr/>
            <p:nvPr/>
          </p:nvSpPr>
          <p:spPr>
            <a:xfrm>
              <a:off x="209069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9D228E1B-B919-3A8F-A084-8420794426FC}"/>
                </a:ext>
              </a:extLst>
            </p:cNvPr>
            <p:cNvSpPr/>
            <p:nvPr/>
          </p:nvSpPr>
          <p:spPr>
            <a:xfrm>
              <a:off x="240212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5327CC0-9BB6-A1E9-9223-6CA9368ECAF5}"/>
                </a:ext>
              </a:extLst>
            </p:cNvPr>
            <p:cNvSpPr/>
            <p:nvPr/>
          </p:nvSpPr>
          <p:spPr>
            <a:xfrm>
              <a:off x="2713551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1B0289B8-10A8-C6B7-D9E5-D43AD097EB32}"/>
                </a:ext>
              </a:extLst>
            </p:cNvPr>
            <p:cNvSpPr/>
            <p:nvPr/>
          </p:nvSpPr>
          <p:spPr>
            <a:xfrm>
              <a:off x="3024977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B682121D-9ECF-9CF6-25B8-535E1522F419}"/>
                </a:ext>
              </a:extLst>
            </p:cNvPr>
            <p:cNvSpPr/>
            <p:nvPr/>
          </p:nvSpPr>
          <p:spPr>
            <a:xfrm>
              <a:off x="3336403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E5014C80-6352-EF16-E869-E1986B851753}"/>
                </a:ext>
              </a:extLst>
            </p:cNvPr>
            <p:cNvSpPr/>
            <p:nvPr/>
          </p:nvSpPr>
          <p:spPr>
            <a:xfrm>
              <a:off x="395925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3641DBD7-9C60-DCEB-69D6-ED95F5B7D7AE}"/>
                </a:ext>
              </a:extLst>
            </p:cNvPr>
            <p:cNvSpPr/>
            <p:nvPr/>
          </p:nvSpPr>
          <p:spPr>
            <a:xfrm>
              <a:off x="364782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50BE07B1-3CFB-7C14-EB4F-A4C03A38B64F}"/>
                </a:ext>
              </a:extLst>
            </p:cNvPr>
            <p:cNvSpPr/>
            <p:nvPr/>
          </p:nvSpPr>
          <p:spPr>
            <a:xfrm>
              <a:off x="4270681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E9D91107-E749-D7BE-6E8A-7DB21C401562}"/>
                </a:ext>
              </a:extLst>
            </p:cNvPr>
            <p:cNvSpPr/>
            <p:nvPr/>
          </p:nvSpPr>
          <p:spPr>
            <a:xfrm>
              <a:off x="4582107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F484E9B8-5199-9F1D-08DE-1072A4B01330}"/>
                </a:ext>
              </a:extLst>
            </p:cNvPr>
            <p:cNvSpPr/>
            <p:nvPr/>
          </p:nvSpPr>
          <p:spPr>
            <a:xfrm>
              <a:off x="4893533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D12326F9-F53F-D668-B12E-5793933AA2B4}"/>
                </a:ext>
              </a:extLst>
            </p:cNvPr>
            <p:cNvSpPr/>
            <p:nvPr/>
          </p:nvSpPr>
          <p:spPr>
            <a:xfrm>
              <a:off x="520495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5A8A70B3-8385-7975-3357-3A9C0FBF9257}"/>
                </a:ext>
              </a:extLst>
            </p:cNvPr>
            <p:cNvSpPr/>
            <p:nvPr/>
          </p:nvSpPr>
          <p:spPr>
            <a:xfrm>
              <a:off x="551638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F63B9ADF-861B-F221-073B-FFB66937C9CF}"/>
                </a:ext>
              </a:extLst>
            </p:cNvPr>
            <p:cNvSpPr/>
            <p:nvPr/>
          </p:nvSpPr>
          <p:spPr>
            <a:xfrm>
              <a:off x="240212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F56E7C3C-6B49-1983-CB24-9011D79AF40A}"/>
                </a:ext>
              </a:extLst>
            </p:cNvPr>
            <p:cNvSpPr/>
            <p:nvPr/>
          </p:nvSpPr>
          <p:spPr>
            <a:xfrm>
              <a:off x="209069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B299943B-8AB4-05F3-1CF3-6C3016E502B3}"/>
                </a:ext>
              </a:extLst>
            </p:cNvPr>
            <p:cNvSpPr/>
            <p:nvPr/>
          </p:nvSpPr>
          <p:spPr>
            <a:xfrm>
              <a:off x="240212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5876B8E-3B6B-FF28-7CAD-AB7E3963F8C4}"/>
                </a:ext>
              </a:extLst>
            </p:cNvPr>
            <p:cNvSpPr/>
            <p:nvPr/>
          </p:nvSpPr>
          <p:spPr>
            <a:xfrm>
              <a:off x="2713551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CE847867-48D1-5AB9-1D43-FC835AD9E6D4}"/>
                </a:ext>
              </a:extLst>
            </p:cNvPr>
            <p:cNvSpPr/>
            <p:nvPr/>
          </p:nvSpPr>
          <p:spPr>
            <a:xfrm>
              <a:off x="3024977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4F2D181E-F5F6-E13C-9D70-DB6B6069FE6D}"/>
                </a:ext>
              </a:extLst>
            </p:cNvPr>
            <p:cNvSpPr/>
            <p:nvPr/>
          </p:nvSpPr>
          <p:spPr>
            <a:xfrm>
              <a:off x="3336403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ABAA0FBA-9759-B2E6-DB3D-4B42E18AC8DF}"/>
                </a:ext>
              </a:extLst>
            </p:cNvPr>
            <p:cNvSpPr/>
            <p:nvPr/>
          </p:nvSpPr>
          <p:spPr>
            <a:xfrm>
              <a:off x="395925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D2DEE884-859B-99D8-ACF1-676FE3F1248A}"/>
                </a:ext>
              </a:extLst>
            </p:cNvPr>
            <p:cNvSpPr/>
            <p:nvPr/>
          </p:nvSpPr>
          <p:spPr>
            <a:xfrm>
              <a:off x="364782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C60391DF-52C6-29DC-3A56-D4D5575446B2}"/>
                </a:ext>
              </a:extLst>
            </p:cNvPr>
            <p:cNvSpPr/>
            <p:nvPr/>
          </p:nvSpPr>
          <p:spPr>
            <a:xfrm>
              <a:off x="4270681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048731D7-F9ED-CD19-C028-6B2BFD2ED9B8}"/>
                </a:ext>
              </a:extLst>
            </p:cNvPr>
            <p:cNvSpPr/>
            <p:nvPr/>
          </p:nvSpPr>
          <p:spPr>
            <a:xfrm>
              <a:off x="4582107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4170DE60-0BD3-5E17-98CC-9E6E86A41E57}"/>
                </a:ext>
              </a:extLst>
            </p:cNvPr>
            <p:cNvSpPr/>
            <p:nvPr/>
          </p:nvSpPr>
          <p:spPr>
            <a:xfrm>
              <a:off x="4893533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0" name="Rechthoek 99">
              <a:extLst>
                <a:ext uri="{FF2B5EF4-FFF2-40B4-BE49-F238E27FC236}">
                  <a16:creationId xmlns:a16="http://schemas.microsoft.com/office/drawing/2014/main" id="{35C5C251-799C-8BF4-139A-210C173C1186}"/>
                </a:ext>
              </a:extLst>
            </p:cNvPr>
            <p:cNvSpPr/>
            <p:nvPr/>
          </p:nvSpPr>
          <p:spPr>
            <a:xfrm>
              <a:off x="520495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E81D11D4-21F0-2293-A042-359FF05EB4E4}"/>
                </a:ext>
              </a:extLst>
            </p:cNvPr>
            <p:cNvSpPr/>
            <p:nvPr/>
          </p:nvSpPr>
          <p:spPr>
            <a:xfrm>
              <a:off x="551638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3" name="Tekstvak 2">
            <a:extLst>
              <a:ext uri="{FF2B5EF4-FFF2-40B4-BE49-F238E27FC236}">
                <a16:creationId xmlns:a16="http://schemas.microsoft.com/office/drawing/2014/main" id="{804F48F7-DD78-FF7A-48B0-A9C059224DD9}"/>
              </a:ext>
            </a:extLst>
          </p:cNvPr>
          <p:cNvSpPr txBox="1"/>
          <p:nvPr/>
        </p:nvSpPr>
        <p:spPr>
          <a:xfrm>
            <a:off x="1348158" y="2155958"/>
            <a:ext cx="2183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Fira Sans SemiBold" panose="020B0503050000020004" pitchFamily="34" charset="0"/>
              </a:rPr>
              <a:t>Zaak type A, P en Q</a:t>
            </a:r>
            <a:endParaRPr lang="en-US" sz="1600" b="1" dirty="0">
              <a:latin typeface="Fira Sans SemiBold" panose="020B0503050000020004" pitchFamily="34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5A9E838-66F9-49DB-7B53-0A2DF4B1FD84}"/>
              </a:ext>
            </a:extLst>
          </p:cNvPr>
          <p:cNvSpPr txBox="1"/>
          <p:nvPr/>
        </p:nvSpPr>
        <p:spPr>
          <a:xfrm>
            <a:off x="1941464" y="1604817"/>
            <a:ext cx="1848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latin typeface="Fira Sans" panose="020B0503050000020004" pitchFamily="34" charset="0"/>
              </a:rPr>
              <a:t>Behandelaar</a:t>
            </a:r>
            <a:endParaRPr lang="en-US" sz="1600" dirty="0">
              <a:latin typeface="Fira Sans" panose="020B0503050000020004" pitchFamily="34" charset="0"/>
            </a:endParaRP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7ECB52D9-48A4-2A5D-3790-2FA28B1CA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4679"/>
            <a:ext cx="10515600" cy="3542284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11" name="Tijdelijke aanduiding voor inhoud 18">
            <a:extLst>
              <a:ext uri="{FF2B5EF4-FFF2-40B4-BE49-F238E27FC236}">
                <a16:creationId xmlns:a16="http://schemas.microsoft.com/office/drawing/2014/main" id="{1C72D6DF-6B42-73DA-64C6-0D1D041D50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4869" y="1571410"/>
            <a:ext cx="609600" cy="644859"/>
          </a:xfrm>
          <a:prstGeom prst="rect">
            <a:avLst/>
          </a:prstGeom>
          <a:noFill/>
        </p:spPr>
      </p:pic>
      <p:grpSp>
        <p:nvGrpSpPr>
          <p:cNvPr id="63" name="Groep 62">
            <a:extLst>
              <a:ext uri="{FF2B5EF4-FFF2-40B4-BE49-F238E27FC236}">
                <a16:creationId xmlns:a16="http://schemas.microsoft.com/office/drawing/2014/main" id="{07642DE6-56C9-DA47-BBEC-A399F8B5B0A8}"/>
              </a:ext>
            </a:extLst>
          </p:cNvPr>
          <p:cNvGrpSpPr/>
          <p:nvPr/>
        </p:nvGrpSpPr>
        <p:grpSpPr>
          <a:xfrm>
            <a:off x="3345292" y="1602551"/>
            <a:ext cx="2087217" cy="868017"/>
            <a:chOff x="5555385" y="-1063428"/>
            <a:chExt cx="2087217" cy="868017"/>
          </a:xfrm>
        </p:grpSpPr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D272F48A-9131-85E5-47D2-98E7635354D0}"/>
                </a:ext>
              </a:extLst>
            </p:cNvPr>
            <p:cNvSpPr/>
            <p:nvPr/>
          </p:nvSpPr>
          <p:spPr>
            <a:xfrm>
              <a:off x="5866811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2" name="Rechthoek 101">
              <a:extLst>
                <a:ext uri="{FF2B5EF4-FFF2-40B4-BE49-F238E27FC236}">
                  <a16:creationId xmlns:a16="http://schemas.microsoft.com/office/drawing/2014/main" id="{8ABC177B-EEF3-A501-B2CA-68DC887DBC90}"/>
                </a:ext>
              </a:extLst>
            </p:cNvPr>
            <p:cNvSpPr/>
            <p:nvPr/>
          </p:nvSpPr>
          <p:spPr>
            <a:xfrm>
              <a:off x="5555385" y="-74561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53BBE02F-934A-AF77-5F2E-9827ECF74E1C}"/>
                </a:ext>
              </a:extLst>
            </p:cNvPr>
            <p:cNvSpPr/>
            <p:nvPr/>
          </p:nvSpPr>
          <p:spPr>
            <a:xfrm>
              <a:off x="6178237" y="-74561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B3A33DD3-6025-C241-9248-7542C232FCA1}"/>
                </a:ext>
              </a:extLst>
            </p:cNvPr>
            <p:cNvSpPr/>
            <p:nvPr/>
          </p:nvSpPr>
          <p:spPr>
            <a:xfrm>
              <a:off x="6489663" y="-74561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E4755044-B266-E0DE-2D1D-F183B4741506}"/>
                </a:ext>
              </a:extLst>
            </p:cNvPr>
            <p:cNvSpPr/>
            <p:nvPr/>
          </p:nvSpPr>
          <p:spPr>
            <a:xfrm>
              <a:off x="6801089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D179C6C8-B5A2-DD2A-DA7A-9FA4F5137D8B}"/>
                </a:ext>
              </a:extLst>
            </p:cNvPr>
            <p:cNvSpPr/>
            <p:nvPr/>
          </p:nvSpPr>
          <p:spPr>
            <a:xfrm>
              <a:off x="7112515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" name="Rechthoek 113">
              <a:extLst>
                <a:ext uri="{FF2B5EF4-FFF2-40B4-BE49-F238E27FC236}">
                  <a16:creationId xmlns:a16="http://schemas.microsoft.com/office/drawing/2014/main" id="{4CBDF1B4-A284-5447-0819-483B7CA3BCED}"/>
                </a:ext>
              </a:extLst>
            </p:cNvPr>
            <p:cNvSpPr/>
            <p:nvPr/>
          </p:nvSpPr>
          <p:spPr>
            <a:xfrm>
              <a:off x="7423941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E316FA6A-B96E-90B3-6F01-59BC39AD53AF}"/>
                </a:ext>
              </a:extLst>
            </p:cNvPr>
            <p:cNvSpPr/>
            <p:nvPr/>
          </p:nvSpPr>
          <p:spPr>
            <a:xfrm>
              <a:off x="5866811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A6AEFCDB-AC52-FA25-4D29-9773323891C9}"/>
                </a:ext>
              </a:extLst>
            </p:cNvPr>
            <p:cNvSpPr/>
            <p:nvPr/>
          </p:nvSpPr>
          <p:spPr>
            <a:xfrm>
              <a:off x="5555385" y="-42069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A986443D-EA47-B26B-A7D6-0371A45D4613}"/>
                </a:ext>
              </a:extLst>
            </p:cNvPr>
            <p:cNvSpPr/>
            <p:nvPr/>
          </p:nvSpPr>
          <p:spPr>
            <a:xfrm>
              <a:off x="6178237" y="-42069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E90D9AFD-0FAB-94D9-BDD7-65581A9003B0}"/>
                </a:ext>
              </a:extLst>
            </p:cNvPr>
            <p:cNvSpPr/>
            <p:nvPr/>
          </p:nvSpPr>
          <p:spPr>
            <a:xfrm>
              <a:off x="6489663" y="-42069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A596854D-BB6B-8B92-EAF7-B8A92307DAAA}"/>
                </a:ext>
              </a:extLst>
            </p:cNvPr>
            <p:cNvSpPr/>
            <p:nvPr/>
          </p:nvSpPr>
          <p:spPr>
            <a:xfrm>
              <a:off x="6801089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EF1DC6CA-C46E-E0A4-F20D-2CA300D18AC1}"/>
                </a:ext>
              </a:extLst>
            </p:cNvPr>
            <p:cNvSpPr/>
            <p:nvPr/>
          </p:nvSpPr>
          <p:spPr>
            <a:xfrm>
              <a:off x="7112515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6084868-03FC-294E-CBD6-267115122E84}"/>
                </a:ext>
              </a:extLst>
            </p:cNvPr>
            <p:cNvSpPr/>
            <p:nvPr/>
          </p:nvSpPr>
          <p:spPr>
            <a:xfrm>
              <a:off x="7423941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600DB25-451E-D3EA-FB15-21340C238ADA}"/>
                </a:ext>
              </a:extLst>
            </p:cNvPr>
            <p:cNvSpPr/>
            <p:nvPr/>
          </p:nvSpPr>
          <p:spPr>
            <a:xfrm>
              <a:off x="5866811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2A668D0D-044A-411F-B53A-282E41E2141A}"/>
                </a:ext>
              </a:extLst>
            </p:cNvPr>
            <p:cNvSpPr/>
            <p:nvPr/>
          </p:nvSpPr>
          <p:spPr>
            <a:xfrm>
              <a:off x="5555385" y="-106342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797DFF45-88C5-49C9-5271-DEF32BD098C3}"/>
                </a:ext>
              </a:extLst>
            </p:cNvPr>
            <p:cNvSpPr/>
            <p:nvPr/>
          </p:nvSpPr>
          <p:spPr>
            <a:xfrm>
              <a:off x="6178237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50DA2554-0E36-A431-C224-809D591E3BDC}"/>
                </a:ext>
              </a:extLst>
            </p:cNvPr>
            <p:cNvSpPr/>
            <p:nvPr/>
          </p:nvSpPr>
          <p:spPr>
            <a:xfrm>
              <a:off x="6489663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2BFF081B-F5B8-FA89-F247-5B89DCC78429}"/>
                </a:ext>
              </a:extLst>
            </p:cNvPr>
            <p:cNvSpPr/>
            <p:nvPr/>
          </p:nvSpPr>
          <p:spPr>
            <a:xfrm>
              <a:off x="6801089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3" name="Rechthoek 142">
              <a:extLst>
                <a:ext uri="{FF2B5EF4-FFF2-40B4-BE49-F238E27FC236}">
                  <a16:creationId xmlns:a16="http://schemas.microsoft.com/office/drawing/2014/main" id="{9A27FC6A-FF47-03ED-9CB9-2DD39710460E}"/>
                </a:ext>
              </a:extLst>
            </p:cNvPr>
            <p:cNvSpPr/>
            <p:nvPr/>
          </p:nvSpPr>
          <p:spPr>
            <a:xfrm>
              <a:off x="7112515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4" name="Rechthoek 143">
              <a:extLst>
                <a:ext uri="{FF2B5EF4-FFF2-40B4-BE49-F238E27FC236}">
                  <a16:creationId xmlns:a16="http://schemas.microsoft.com/office/drawing/2014/main" id="{26A9E63D-D496-6BB0-A568-55AA8CF356C6}"/>
                </a:ext>
              </a:extLst>
            </p:cNvPr>
            <p:cNvSpPr/>
            <p:nvPr/>
          </p:nvSpPr>
          <p:spPr>
            <a:xfrm>
              <a:off x="7423941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52186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82542E-97C6-D50B-616B-246E0ECB5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D41D1EF3-1B41-9CCB-905A-4A931AA1A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209" b="7960"/>
          <a:stretch>
            <a:fillRect/>
          </a:stretch>
        </p:blipFill>
        <p:spPr>
          <a:xfrm>
            <a:off x="688276" y="1390802"/>
            <a:ext cx="11503724" cy="5467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A2DA77-FBD2-9CB3-46E7-E081D76C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Voorbeeld: integraal klantbeeld Utrecht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6EFC2A3-2A63-9112-66A6-C6705E8BC9E6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noProof="0" dirty="0"/>
          </a:p>
        </p:txBody>
      </p:sp>
      <p:pic>
        <p:nvPicPr>
          <p:cNvPr id="19" name="Tijdelijke aanduiding voor inhoud 18">
            <a:extLst>
              <a:ext uri="{FF2B5EF4-FFF2-40B4-BE49-F238E27FC236}">
                <a16:creationId xmlns:a16="http://schemas.microsoft.com/office/drawing/2014/main" id="{94D6D49C-8912-73A1-E730-C507D1856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8924" y="1513013"/>
            <a:ext cx="609600" cy="644859"/>
          </a:xfrm>
        </p:spPr>
      </p:pic>
      <p:sp>
        <p:nvSpPr>
          <p:cNvPr id="9" name="Pijl: links/rechts 11">
            <a:extLst>
              <a:ext uri="{FF2B5EF4-FFF2-40B4-BE49-F238E27FC236}">
                <a16:creationId xmlns:a16="http://schemas.microsoft.com/office/drawing/2014/main" id="{39C1BAC7-FAF9-D55B-4C49-7FD13411E55A}"/>
              </a:ext>
            </a:extLst>
          </p:cNvPr>
          <p:cNvSpPr/>
          <p:nvPr/>
        </p:nvSpPr>
        <p:spPr>
          <a:xfrm>
            <a:off x="3196398" y="2489688"/>
            <a:ext cx="4854298" cy="280016"/>
          </a:xfrm>
          <a:prstGeom prst="leftRightArrow">
            <a:avLst>
              <a:gd name="adj1" fmla="val 35714"/>
              <a:gd name="adj2" fmla="val 50000"/>
            </a:avLst>
          </a:prstGeom>
          <a:solidFill>
            <a:srgbClr val="D83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jl: links/rechts 12">
            <a:extLst>
              <a:ext uri="{FF2B5EF4-FFF2-40B4-BE49-F238E27FC236}">
                <a16:creationId xmlns:a16="http://schemas.microsoft.com/office/drawing/2014/main" id="{ECA39335-ABE6-6C69-A043-D3AEE42B1445}"/>
              </a:ext>
            </a:extLst>
          </p:cNvPr>
          <p:cNvSpPr/>
          <p:nvPr/>
        </p:nvSpPr>
        <p:spPr>
          <a:xfrm rot="16200000">
            <a:off x="8124347" y="4932213"/>
            <a:ext cx="3518451" cy="333119"/>
          </a:xfrm>
          <a:prstGeom prst="leftRightArrow">
            <a:avLst>
              <a:gd name="adj1" fmla="val 35714"/>
              <a:gd name="adj2" fmla="val 50000"/>
            </a:avLst>
          </a:prstGeom>
          <a:solidFill>
            <a:srgbClr val="D83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CC636221-206A-87D2-C8B6-394136B3D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617" y="2952489"/>
            <a:ext cx="8537543" cy="4305215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F30F7752-2957-2D1F-AE38-B772692AE23D}"/>
              </a:ext>
            </a:extLst>
          </p:cNvPr>
          <p:cNvSpPr txBox="1"/>
          <p:nvPr/>
        </p:nvSpPr>
        <p:spPr>
          <a:xfrm>
            <a:off x="1348159" y="2089698"/>
            <a:ext cx="1848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Fira Sans SemiBold" panose="020B0503050000020004" pitchFamily="34" charset="0"/>
              </a:rPr>
              <a:t>Zaak type A t/m Z</a:t>
            </a:r>
            <a:endParaRPr lang="en-US" sz="1600" b="1" dirty="0">
              <a:latin typeface="Fira Sans SemiBold" panose="020B05030500000200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A4BDA26-BE2B-E83D-95D0-909D517A3B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4869" y="1529665"/>
            <a:ext cx="609600" cy="609600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2518CFB5-895F-0D1A-F2BA-967890B830FB}"/>
              </a:ext>
            </a:extLst>
          </p:cNvPr>
          <p:cNvSpPr txBox="1"/>
          <p:nvPr/>
        </p:nvSpPr>
        <p:spPr>
          <a:xfrm>
            <a:off x="1941464" y="1538557"/>
            <a:ext cx="184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latin typeface="Fira Sans" panose="020B0503050000020004" pitchFamily="34" charset="0"/>
              </a:rPr>
              <a:t>Call Center Medewerker</a:t>
            </a:r>
            <a:endParaRPr lang="en-US" sz="1600" dirty="0">
              <a:latin typeface="Fira Sans" panose="020B0503050000020004" pitchFamily="34" charset="0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F7601685-2877-A4C8-B04C-86F4706CFA97}"/>
              </a:ext>
            </a:extLst>
          </p:cNvPr>
          <p:cNvSpPr txBox="1"/>
          <p:nvPr/>
        </p:nvSpPr>
        <p:spPr>
          <a:xfrm>
            <a:off x="9883573" y="1635076"/>
            <a:ext cx="1364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latin typeface="Fira Sans" panose="020B0503050000020004" pitchFamily="34" charset="0"/>
              </a:rPr>
              <a:t>Behandelaar</a:t>
            </a:r>
            <a:endParaRPr lang="en-US" sz="1600" dirty="0">
              <a:latin typeface="Fira Sans" panose="020B0503050000020004" pitchFamily="34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A907CCCD-1CB1-EEEB-786C-E5C63A53E883}"/>
              </a:ext>
            </a:extLst>
          </p:cNvPr>
          <p:cNvSpPr txBox="1"/>
          <p:nvPr/>
        </p:nvSpPr>
        <p:spPr>
          <a:xfrm>
            <a:off x="8935695" y="2089698"/>
            <a:ext cx="2925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600" b="1" dirty="0">
                <a:latin typeface="Fira Sans SemiBold" panose="020B0503050000020004" pitchFamily="34" charset="0"/>
              </a:rPr>
              <a:t>Zaak type A, P en Q</a:t>
            </a:r>
            <a:endParaRPr lang="en-US" sz="1600" b="1" dirty="0">
              <a:latin typeface="Fira Sans SemiBold" panose="020B0503050000020004" pitchFamily="34" charset="0"/>
            </a:endParaRPr>
          </a:p>
        </p:txBody>
      </p:sp>
      <p:grpSp>
        <p:nvGrpSpPr>
          <p:cNvPr id="139" name="Groep 138">
            <a:extLst>
              <a:ext uri="{FF2B5EF4-FFF2-40B4-BE49-F238E27FC236}">
                <a16:creationId xmlns:a16="http://schemas.microsoft.com/office/drawing/2014/main" id="{BA35814B-7D2F-56AF-D700-197AB0D2D11A}"/>
              </a:ext>
            </a:extLst>
          </p:cNvPr>
          <p:cNvGrpSpPr/>
          <p:nvPr/>
        </p:nvGrpSpPr>
        <p:grpSpPr>
          <a:xfrm>
            <a:off x="3278169" y="1538557"/>
            <a:ext cx="2087217" cy="868017"/>
            <a:chOff x="-758885" y="-1063428"/>
            <a:chExt cx="2087217" cy="868017"/>
          </a:xfrm>
        </p:grpSpPr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164570-7D28-72C2-1340-DEFCBB350D83}"/>
                </a:ext>
              </a:extLst>
            </p:cNvPr>
            <p:cNvSpPr/>
            <p:nvPr/>
          </p:nvSpPr>
          <p:spPr>
            <a:xfrm>
              <a:off x="-758885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CB961641-1F0F-4B76-D154-B73505D79136}"/>
                </a:ext>
              </a:extLst>
            </p:cNvPr>
            <p:cNvSpPr/>
            <p:nvPr/>
          </p:nvSpPr>
          <p:spPr>
            <a:xfrm>
              <a:off x="-136033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6E9FACE9-71B8-034D-FF88-D8113A6095FE}"/>
                </a:ext>
              </a:extLst>
            </p:cNvPr>
            <p:cNvSpPr/>
            <p:nvPr/>
          </p:nvSpPr>
          <p:spPr>
            <a:xfrm>
              <a:off x="175393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E547CAF5-9B26-7F4F-27C5-4DEFF568802E}"/>
                </a:ext>
              </a:extLst>
            </p:cNvPr>
            <p:cNvSpPr/>
            <p:nvPr/>
          </p:nvSpPr>
          <p:spPr>
            <a:xfrm>
              <a:off x="486819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AAAFED20-FBDC-22E7-9DC9-56738D5AEF93}"/>
                </a:ext>
              </a:extLst>
            </p:cNvPr>
            <p:cNvSpPr/>
            <p:nvPr/>
          </p:nvSpPr>
          <p:spPr>
            <a:xfrm>
              <a:off x="1109671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420C2E85-C338-9E6D-F7CC-BCE152E0C6E6}"/>
                </a:ext>
              </a:extLst>
            </p:cNvPr>
            <p:cNvSpPr/>
            <p:nvPr/>
          </p:nvSpPr>
          <p:spPr>
            <a:xfrm>
              <a:off x="798245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DEC6A14-86AB-081B-0386-449AD9A8538B}"/>
                </a:ext>
              </a:extLst>
            </p:cNvPr>
            <p:cNvSpPr/>
            <p:nvPr/>
          </p:nvSpPr>
          <p:spPr>
            <a:xfrm>
              <a:off x="-758885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9DE1EB71-0643-7F66-DCAD-2875FC7DB9D4}"/>
                </a:ext>
              </a:extLst>
            </p:cNvPr>
            <p:cNvSpPr/>
            <p:nvPr/>
          </p:nvSpPr>
          <p:spPr>
            <a:xfrm>
              <a:off x="-447459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98AB48AE-9C07-E6AA-19C0-01D406538FF6}"/>
                </a:ext>
              </a:extLst>
            </p:cNvPr>
            <p:cNvSpPr/>
            <p:nvPr/>
          </p:nvSpPr>
          <p:spPr>
            <a:xfrm>
              <a:off x="-136033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FBD96A7F-17C8-DF6F-56FC-B26D6F8DF80A}"/>
                </a:ext>
              </a:extLst>
            </p:cNvPr>
            <p:cNvSpPr/>
            <p:nvPr/>
          </p:nvSpPr>
          <p:spPr>
            <a:xfrm>
              <a:off x="175393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F5226A5A-F958-15E4-4C38-EC49BA9BDFCA}"/>
                </a:ext>
              </a:extLst>
            </p:cNvPr>
            <p:cNvSpPr/>
            <p:nvPr/>
          </p:nvSpPr>
          <p:spPr>
            <a:xfrm>
              <a:off x="486819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A35BDE54-CDBC-5A33-EBAA-5B77066B9842}"/>
                </a:ext>
              </a:extLst>
            </p:cNvPr>
            <p:cNvSpPr/>
            <p:nvPr/>
          </p:nvSpPr>
          <p:spPr>
            <a:xfrm>
              <a:off x="1109671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5EBD064F-ADF5-59F4-F46B-E6CCD25B593A}"/>
                </a:ext>
              </a:extLst>
            </p:cNvPr>
            <p:cNvSpPr/>
            <p:nvPr/>
          </p:nvSpPr>
          <p:spPr>
            <a:xfrm>
              <a:off x="798245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899D9DAA-A81B-CB7C-6315-F108389E3F53}"/>
                </a:ext>
              </a:extLst>
            </p:cNvPr>
            <p:cNvSpPr/>
            <p:nvPr/>
          </p:nvSpPr>
          <p:spPr>
            <a:xfrm>
              <a:off x="-447459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1A371E45-92A8-261A-A519-ADE4184051E2}"/>
                </a:ext>
              </a:extLst>
            </p:cNvPr>
            <p:cNvSpPr/>
            <p:nvPr/>
          </p:nvSpPr>
          <p:spPr>
            <a:xfrm>
              <a:off x="-758885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52F876D7-7E3A-270F-271B-6AC9035B56EA}"/>
                </a:ext>
              </a:extLst>
            </p:cNvPr>
            <p:cNvSpPr/>
            <p:nvPr/>
          </p:nvSpPr>
          <p:spPr>
            <a:xfrm>
              <a:off x="-447459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AB211954-BDA0-F66A-BCB9-BBA6F8A7FFCB}"/>
                </a:ext>
              </a:extLst>
            </p:cNvPr>
            <p:cNvSpPr/>
            <p:nvPr/>
          </p:nvSpPr>
          <p:spPr>
            <a:xfrm>
              <a:off x="-136033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CFD1980B-82B6-18EC-8AE8-493DA8C08F9C}"/>
                </a:ext>
              </a:extLst>
            </p:cNvPr>
            <p:cNvSpPr/>
            <p:nvPr/>
          </p:nvSpPr>
          <p:spPr>
            <a:xfrm>
              <a:off x="175393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E7C7D872-2D6C-A26F-5093-C2CA0A6A015F}"/>
                </a:ext>
              </a:extLst>
            </p:cNvPr>
            <p:cNvSpPr/>
            <p:nvPr/>
          </p:nvSpPr>
          <p:spPr>
            <a:xfrm>
              <a:off x="486819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9AF2C62F-1A00-6F8E-F244-8EB6D0C6D262}"/>
                </a:ext>
              </a:extLst>
            </p:cNvPr>
            <p:cNvSpPr/>
            <p:nvPr/>
          </p:nvSpPr>
          <p:spPr>
            <a:xfrm>
              <a:off x="1109671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2E26EF95-3F58-CACB-78DB-024F76276DFD}"/>
                </a:ext>
              </a:extLst>
            </p:cNvPr>
            <p:cNvSpPr/>
            <p:nvPr/>
          </p:nvSpPr>
          <p:spPr>
            <a:xfrm>
              <a:off x="798245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65" name="Groep 64">
            <a:extLst>
              <a:ext uri="{FF2B5EF4-FFF2-40B4-BE49-F238E27FC236}">
                <a16:creationId xmlns:a16="http://schemas.microsoft.com/office/drawing/2014/main" id="{2D9D1874-B4FE-976F-D6C5-72F861948214}"/>
              </a:ext>
            </a:extLst>
          </p:cNvPr>
          <p:cNvGrpSpPr/>
          <p:nvPr/>
        </p:nvGrpSpPr>
        <p:grpSpPr>
          <a:xfrm>
            <a:off x="9887896" y="-1015731"/>
            <a:ext cx="3644347" cy="868017"/>
            <a:chOff x="2090699" y="-1111522"/>
            <a:chExt cx="3644347" cy="868017"/>
          </a:xfrm>
        </p:grpSpPr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54598411-01EF-46CF-B840-FE2E0E4F1F4B}"/>
                </a:ext>
              </a:extLst>
            </p:cNvPr>
            <p:cNvSpPr/>
            <p:nvPr/>
          </p:nvSpPr>
          <p:spPr>
            <a:xfrm>
              <a:off x="209069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E011A43C-3230-697E-E2F8-67B9A9DE7DF2}"/>
                </a:ext>
              </a:extLst>
            </p:cNvPr>
            <p:cNvSpPr/>
            <p:nvPr/>
          </p:nvSpPr>
          <p:spPr>
            <a:xfrm>
              <a:off x="2713551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F3A8B432-810F-8248-CC2C-752B1FDAFAC3}"/>
                </a:ext>
              </a:extLst>
            </p:cNvPr>
            <p:cNvSpPr/>
            <p:nvPr/>
          </p:nvSpPr>
          <p:spPr>
            <a:xfrm>
              <a:off x="3024977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FD95535F-00AB-59E2-D61E-61BDE412835B}"/>
                </a:ext>
              </a:extLst>
            </p:cNvPr>
            <p:cNvSpPr/>
            <p:nvPr/>
          </p:nvSpPr>
          <p:spPr>
            <a:xfrm>
              <a:off x="3336403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6FF09F4F-0F31-D6AC-284C-FA69E6EE8E1E}"/>
                </a:ext>
              </a:extLst>
            </p:cNvPr>
            <p:cNvSpPr/>
            <p:nvPr/>
          </p:nvSpPr>
          <p:spPr>
            <a:xfrm>
              <a:off x="395925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6CAD606C-6ADC-D85C-7C1A-687992E9AEFF}"/>
                </a:ext>
              </a:extLst>
            </p:cNvPr>
            <p:cNvSpPr/>
            <p:nvPr/>
          </p:nvSpPr>
          <p:spPr>
            <a:xfrm>
              <a:off x="364782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B1CC5807-277B-2395-DC9C-6795B4573B5E}"/>
                </a:ext>
              </a:extLst>
            </p:cNvPr>
            <p:cNvSpPr/>
            <p:nvPr/>
          </p:nvSpPr>
          <p:spPr>
            <a:xfrm>
              <a:off x="4270681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6F5B0DC9-FF79-8050-02C6-1BD717F1016C}"/>
                </a:ext>
              </a:extLst>
            </p:cNvPr>
            <p:cNvSpPr/>
            <p:nvPr/>
          </p:nvSpPr>
          <p:spPr>
            <a:xfrm>
              <a:off x="4582107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9B030A97-0D02-B099-8DB2-363D7CBDEDAD}"/>
                </a:ext>
              </a:extLst>
            </p:cNvPr>
            <p:cNvSpPr/>
            <p:nvPr/>
          </p:nvSpPr>
          <p:spPr>
            <a:xfrm>
              <a:off x="4893533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0C6073F0-1543-2368-1E6A-96B44F25EB74}"/>
                </a:ext>
              </a:extLst>
            </p:cNvPr>
            <p:cNvSpPr/>
            <p:nvPr/>
          </p:nvSpPr>
          <p:spPr>
            <a:xfrm>
              <a:off x="520495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C0B9A20B-6765-B855-6410-558C9EA7DC72}"/>
                </a:ext>
              </a:extLst>
            </p:cNvPr>
            <p:cNvSpPr/>
            <p:nvPr/>
          </p:nvSpPr>
          <p:spPr>
            <a:xfrm>
              <a:off x="551638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E5355C2C-DF9D-80EA-A830-F13ADF9AAA7C}"/>
                </a:ext>
              </a:extLst>
            </p:cNvPr>
            <p:cNvSpPr/>
            <p:nvPr/>
          </p:nvSpPr>
          <p:spPr>
            <a:xfrm>
              <a:off x="209069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2F1FB499-1912-F1DE-C9D9-652CCB7E4733}"/>
                </a:ext>
              </a:extLst>
            </p:cNvPr>
            <p:cNvSpPr/>
            <p:nvPr/>
          </p:nvSpPr>
          <p:spPr>
            <a:xfrm>
              <a:off x="240212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3100C4B6-3436-6CC1-069B-A82036ADDAA5}"/>
                </a:ext>
              </a:extLst>
            </p:cNvPr>
            <p:cNvSpPr/>
            <p:nvPr/>
          </p:nvSpPr>
          <p:spPr>
            <a:xfrm>
              <a:off x="2713551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075A7BB2-B6B8-87AD-3AD5-A1D46D52E55C}"/>
                </a:ext>
              </a:extLst>
            </p:cNvPr>
            <p:cNvSpPr/>
            <p:nvPr/>
          </p:nvSpPr>
          <p:spPr>
            <a:xfrm>
              <a:off x="3024977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56FD1098-D6F2-DD98-3CCF-6F66AC856753}"/>
                </a:ext>
              </a:extLst>
            </p:cNvPr>
            <p:cNvSpPr/>
            <p:nvPr/>
          </p:nvSpPr>
          <p:spPr>
            <a:xfrm>
              <a:off x="3336403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E34B76B1-1625-C7C2-6D3B-865D2574CA3D}"/>
                </a:ext>
              </a:extLst>
            </p:cNvPr>
            <p:cNvSpPr/>
            <p:nvPr/>
          </p:nvSpPr>
          <p:spPr>
            <a:xfrm>
              <a:off x="395925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06B9E118-715D-6FF0-6AD2-B50187FF2CBE}"/>
                </a:ext>
              </a:extLst>
            </p:cNvPr>
            <p:cNvSpPr/>
            <p:nvPr/>
          </p:nvSpPr>
          <p:spPr>
            <a:xfrm>
              <a:off x="364782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741990F9-49E1-4B60-9FDF-0AD10B7E4960}"/>
                </a:ext>
              </a:extLst>
            </p:cNvPr>
            <p:cNvSpPr/>
            <p:nvPr/>
          </p:nvSpPr>
          <p:spPr>
            <a:xfrm>
              <a:off x="4270681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70887345-1ABF-5DA9-DF5A-D2224069753B}"/>
                </a:ext>
              </a:extLst>
            </p:cNvPr>
            <p:cNvSpPr/>
            <p:nvPr/>
          </p:nvSpPr>
          <p:spPr>
            <a:xfrm>
              <a:off x="4582107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3C7354D8-8C37-37E1-35F2-EC819D41F510}"/>
                </a:ext>
              </a:extLst>
            </p:cNvPr>
            <p:cNvSpPr/>
            <p:nvPr/>
          </p:nvSpPr>
          <p:spPr>
            <a:xfrm>
              <a:off x="4893533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8CE0DA7C-FB95-1EA3-BEAD-8562957272EC}"/>
                </a:ext>
              </a:extLst>
            </p:cNvPr>
            <p:cNvSpPr/>
            <p:nvPr/>
          </p:nvSpPr>
          <p:spPr>
            <a:xfrm>
              <a:off x="520495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D328289D-D5DB-E99D-9EAC-822B84A0EB00}"/>
                </a:ext>
              </a:extLst>
            </p:cNvPr>
            <p:cNvSpPr/>
            <p:nvPr/>
          </p:nvSpPr>
          <p:spPr>
            <a:xfrm>
              <a:off x="551638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265F5CDB-B0FF-FF17-DD23-FCD024EF08D6}"/>
                </a:ext>
              </a:extLst>
            </p:cNvPr>
            <p:cNvSpPr/>
            <p:nvPr/>
          </p:nvSpPr>
          <p:spPr>
            <a:xfrm>
              <a:off x="240212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9F59AB85-3AEE-962F-E30F-0DACF80FDA55}"/>
                </a:ext>
              </a:extLst>
            </p:cNvPr>
            <p:cNvSpPr/>
            <p:nvPr/>
          </p:nvSpPr>
          <p:spPr>
            <a:xfrm>
              <a:off x="209069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E046CA72-5574-2D9B-9B3C-651C59223ED6}"/>
                </a:ext>
              </a:extLst>
            </p:cNvPr>
            <p:cNvSpPr/>
            <p:nvPr/>
          </p:nvSpPr>
          <p:spPr>
            <a:xfrm>
              <a:off x="240212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BA18EAF8-BCC5-236A-BF60-C248CEAF6EEB}"/>
                </a:ext>
              </a:extLst>
            </p:cNvPr>
            <p:cNvSpPr/>
            <p:nvPr/>
          </p:nvSpPr>
          <p:spPr>
            <a:xfrm>
              <a:off x="2713551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3F075DE8-422D-C891-5E35-479135166B2E}"/>
                </a:ext>
              </a:extLst>
            </p:cNvPr>
            <p:cNvSpPr/>
            <p:nvPr/>
          </p:nvSpPr>
          <p:spPr>
            <a:xfrm>
              <a:off x="3024977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0410235D-78FE-4B6E-9270-BCA0A5808111}"/>
                </a:ext>
              </a:extLst>
            </p:cNvPr>
            <p:cNvSpPr/>
            <p:nvPr/>
          </p:nvSpPr>
          <p:spPr>
            <a:xfrm>
              <a:off x="3336403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991BC8FE-D528-B440-72DE-C140CDEB345B}"/>
                </a:ext>
              </a:extLst>
            </p:cNvPr>
            <p:cNvSpPr/>
            <p:nvPr/>
          </p:nvSpPr>
          <p:spPr>
            <a:xfrm>
              <a:off x="395925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38068235-E5B7-149D-343E-3B5DB3E0259E}"/>
                </a:ext>
              </a:extLst>
            </p:cNvPr>
            <p:cNvSpPr/>
            <p:nvPr/>
          </p:nvSpPr>
          <p:spPr>
            <a:xfrm>
              <a:off x="364782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A3F4AA56-EB05-472D-2EC4-2EAE6D531AD8}"/>
                </a:ext>
              </a:extLst>
            </p:cNvPr>
            <p:cNvSpPr/>
            <p:nvPr/>
          </p:nvSpPr>
          <p:spPr>
            <a:xfrm>
              <a:off x="4270681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2202FD6B-64E2-3936-A4A9-33273E9D0D0D}"/>
                </a:ext>
              </a:extLst>
            </p:cNvPr>
            <p:cNvSpPr/>
            <p:nvPr/>
          </p:nvSpPr>
          <p:spPr>
            <a:xfrm>
              <a:off x="4582107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EFF5CEC0-7994-C510-BE5E-D6D47BC74683}"/>
                </a:ext>
              </a:extLst>
            </p:cNvPr>
            <p:cNvSpPr/>
            <p:nvPr/>
          </p:nvSpPr>
          <p:spPr>
            <a:xfrm>
              <a:off x="4893533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0" name="Rechthoek 99">
              <a:extLst>
                <a:ext uri="{FF2B5EF4-FFF2-40B4-BE49-F238E27FC236}">
                  <a16:creationId xmlns:a16="http://schemas.microsoft.com/office/drawing/2014/main" id="{58C2EC2B-3069-CE1C-3504-CD9AB159A6E4}"/>
                </a:ext>
              </a:extLst>
            </p:cNvPr>
            <p:cNvSpPr/>
            <p:nvPr/>
          </p:nvSpPr>
          <p:spPr>
            <a:xfrm>
              <a:off x="520495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D34F89DB-0D8E-E6B8-1C8A-7B253462F7BE}"/>
                </a:ext>
              </a:extLst>
            </p:cNvPr>
            <p:cNvSpPr/>
            <p:nvPr/>
          </p:nvSpPr>
          <p:spPr>
            <a:xfrm>
              <a:off x="551638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38" name="Groep 137">
            <a:extLst>
              <a:ext uri="{FF2B5EF4-FFF2-40B4-BE49-F238E27FC236}">
                <a16:creationId xmlns:a16="http://schemas.microsoft.com/office/drawing/2014/main" id="{F9648751-6563-857C-3638-3155FFE58B4B}"/>
              </a:ext>
            </a:extLst>
          </p:cNvPr>
          <p:cNvGrpSpPr/>
          <p:nvPr/>
        </p:nvGrpSpPr>
        <p:grpSpPr>
          <a:xfrm>
            <a:off x="7671439" y="1529665"/>
            <a:ext cx="2087217" cy="868017"/>
            <a:chOff x="5555385" y="-1063428"/>
            <a:chExt cx="2087217" cy="868017"/>
          </a:xfrm>
        </p:grpSpPr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6CFE54F0-17F6-C20E-EA12-28D9FE37F93D}"/>
                </a:ext>
              </a:extLst>
            </p:cNvPr>
            <p:cNvSpPr/>
            <p:nvPr/>
          </p:nvSpPr>
          <p:spPr>
            <a:xfrm>
              <a:off x="5866811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7926B145-2E47-0B6B-D590-B07B2881F87C}"/>
                </a:ext>
              </a:extLst>
            </p:cNvPr>
            <p:cNvSpPr/>
            <p:nvPr/>
          </p:nvSpPr>
          <p:spPr>
            <a:xfrm>
              <a:off x="5555385" y="-74561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8BA1C113-31AD-B209-D212-388897BAE297}"/>
                </a:ext>
              </a:extLst>
            </p:cNvPr>
            <p:cNvSpPr/>
            <p:nvPr/>
          </p:nvSpPr>
          <p:spPr>
            <a:xfrm>
              <a:off x="6178237" y="-74561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" name="Rechthoek 108">
              <a:extLst>
                <a:ext uri="{FF2B5EF4-FFF2-40B4-BE49-F238E27FC236}">
                  <a16:creationId xmlns:a16="http://schemas.microsoft.com/office/drawing/2014/main" id="{E4CD5CB9-F42B-92A7-8A77-886502700CC7}"/>
                </a:ext>
              </a:extLst>
            </p:cNvPr>
            <p:cNvSpPr/>
            <p:nvPr/>
          </p:nvSpPr>
          <p:spPr>
            <a:xfrm>
              <a:off x="6489663" y="-74561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8EE2A3CA-5656-9B0E-F8E6-F6E9DE69029C}"/>
                </a:ext>
              </a:extLst>
            </p:cNvPr>
            <p:cNvSpPr/>
            <p:nvPr/>
          </p:nvSpPr>
          <p:spPr>
            <a:xfrm>
              <a:off x="6801089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" name="Rechthoek 110">
              <a:extLst>
                <a:ext uri="{FF2B5EF4-FFF2-40B4-BE49-F238E27FC236}">
                  <a16:creationId xmlns:a16="http://schemas.microsoft.com/office/drawing/2014/main" id="{3E677ACD-FAA2-9EF8-74BA-ED11088D270A}"/>
                </a:ext>
              </a:extLst>
            </p:cNvPr>
            <p:cNvSpPr/>
            <p:nvPr/>
          </p:nvSpPr>
          <p:spPr>
            <a:xfrm>
              <a:off x="7112515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DF27D9F-FC65-8A5C-AEE0-60C1F5BFD46D}"/>
                </a:ext>
              </a:extLst>
            </p:cNvPr>
            <p:cNvSpPr/>
            <p:nvPr/>
          </p:nvSpPr>
          <p:spPr>
            <a:xfrm>
              <a:off x="7423941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7A2760DB-C4ED-2400-5292-F21E471AD23F}"/>
                </a:ext>
              </a:extLst>
            </p:cNvPr>
            <p:cNvSpPr/>
            <p:nvPr/>
          </p:nvSpPr>
          <p:spPr>
            <a:xfrm>
              <a:off x="5866811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ED2BD216-1D27-CEB3-1A7A-DDE6CC66C20B}"/>
                </a:ext>
              </a:extLst>
            </p:cNvPr>
            <p:cNvSpPr/>
            <p:nvPr/>
          </p:nvSpPr>
          <p:spPr>
            <a:xfrm>
              <a:off x="5555385" y="-42069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78DD6BA7-CF85-989D-1FC7-4EF681B30AA4}"/>
                </a:ext>
              </a:extLst>
            </p:cNvPr>
            <p:cNvSpPr/>
            <p:nvPr/>
          </p:nvSpPr>
          <p:spPr>
            <a:xfrm>
              <a:off x="6178237" y="-42069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C35E5B34-3EE9-A5AC-EE51-25CF5D6BD648}"/>
                </a:ext>
              </a:extLst>
            </p:cNvPr>
            <p:cNvSpPr/>
            <p:nvPr/>
          </p:nvSpPr>
          <p:spPr>
            <a:xfrm>
              <a:off x="6489663" y="-42069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78FA2505-7CFC-1918-5774-3D2F55AF67CB}"/>
                </a:ext>
              </a:extLst>
            </p:cNvPr>
            <p:cNvSpPr/>
            <p:nvPr/>
          </p:nvSpPr>
          <p:spPr>
            <a:xfrm>
              <a:off x="6801089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839816F4-3B93-37F5-F065-1590172CEA9F}"/>
                </a:ext>
              </a:extLst>
            </p:cNvPr>
            <p:cNvSpPr/>
            <p:nvPr/>
          </p:nvSpPr>
          <p:spPr>
            <a:xfrm>
              <a:off x="7112515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E4429573-6C7A-6B31-A1D3-B87399ACC863}"/>
                </a:ext>
              </a:extLst>
            </p:cNvPr>
            <p:cNvSpPr/>
            <p:nvPr/>
          </p:nvSpPr>
          <p:spPr>
            <a:xfrm>
              <a:off x="7423941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B6A5A9B6-A4DC-071E-F717-75A8A97E06F4}"/>
                </a:ext>
              </a:extLst>
            </p:cNvPr>
            <p:cNvSpPr/>
            <p:nvPr/>
          </p:nvSpPr>
          <p:spPr>
            <a:xfrm>
              <a:off x="5866811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4854ED95-9BDC-81A7-DE98-D14ECB0267F2}"/>
                </a:ext>
              </a:extLst>
            </p:cNvPr>
            <p:cNvSpPr/>
            <p:nvPr/>
          </p:nvSpPr>
          <p:spPr>
            <a:xfrm>
              <a:off x="5555385" y="-106342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E593E5D5-C7C2-D4E4-655F-0B063CC1D4C1}"/>
                </a:ext>
              </a:extLst>
            </p:cNvPr>
            <p:cNvSpPr/>
            <p:nvPr/>
          </p:nvSpPr>
          <p:spPr>
            <a:xfrm>
              <a:off x="6178237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4D327065-62EC-7594-B668-CB72054787B5}"/>
                </a:ext>
              </a:extLst>
            </p:cNvPr>
            <p:cNvSpPr/>
            <p:nvPr/>
          </p:nvSpPr>
          <p:spPr>
            <a:xfrm>
              <a:off x="6489663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59D570E7-65DF-3B9F-0497-B9A4C474208E}"/>
                </a:ext>
              </a:extLst>
            </p:cNvPr>
            <p:cNvSpPr/>
            <p:nvPr/>
          </p:nvSpPr>
          <p:spPr>
            <a:xfrm>
              <a:off x="6801089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496DAE89-0141-A7B6-F999-3F429993C64B}"/>
                </a:ext>
              </a:extLst>
            </p:cNvPr>
            <p:cNvSpPr/>
            <p:nvPr/>
          </p:nvSpPr>
          <p:spPr>
            <a:xfrm>
              <a:off x="7112515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7F6E6848-7339-182E-3B5F-4B9C114315EA}"/>
                </a:ext>
              </a:extLst>
            </p:cNvPr>
            <p:cNvSpPr/>
            <p:nvPr/>
          </p:nvSpPr>
          <p:spPr>
            <a:xfrm>
              <a:off x="7423941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34849647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FTV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C9005C"/>
      </a:accent1>
      <a:accent2>
        <a:srgbClr val="D42B1D"/>
      </a:accent2>
      <a:accent3>
        <a:srgbClr val="E17000"/>
      </a:accent3>
      <a:accent4>
        <a:srgbClr val="FEB613"/>
      </a:accent4>
      <a:accent5>
        <a:srgbClr val="F9E11E"/>
      </a:accent5>
      <a:accent6>
        <a:srgbClr val="673226"/>
      </a:accent6>
      <a:hlink>
        <a:srgbClr val="00689A"/>
      </a:hlink>
      <a:folHlink>
        <a:srgbClr val="007AC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e72e7f-3f03-4b36-939e-4e1d8b546757">
      <Terms xmlns="http://schemas.microsoft.com/office/infopath/2007/PartnerControls"/>
    </lcf76f155ced4ddcb4097134ff3c332f>
    <TaxCatchAll xmlns="c9fd5ebf-977d-42d6-9a97-5a76dcb1d27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3F13B662AB0D4C89228AAB09536723" ma:contentTypeVersion="14" ma:contentTypeDescription="Een nieuw document maken." ma:contentTypeScope="" ma:versionID="c2315736be5e1539811617337cdf8727">
  <xsd:schema xmlns:xsd="http://www.w3.org/2001/XMLSchema" xmlns:xs="http://www.w3.org/2001/XMLSchema" xmlns:p="http://schemas.microsoft.com/office/2006/metadata/properties" xmlns:ns2="51e72e7f-3f03-4b36-939e-4e1d8b546757" xmlns:ns3="c9fd5ebf-977d-42d6-9a97-5a76dcb1d273" targetNamespace="http://schemas.microsoft.com/office/2006/metadata/properties" ma:root="true" ma:fieldsID="91a6cfc75ba22f8c13f628123f8e0cf9" ns2:_="" ns3:_="">
    <xsd:import namespace="51e72e7f-3f03-4b36-939e-4e1d8b546757"/>
    <xsd:import namespace="c9fd5ebf-977d-42d6-9a97-5a76dcb1d2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72e7f-3f03-4b36-939e-4e1d8b546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Afbeeldingtags" ma:readOnly="false" ma:fieldId="{5cf76f15-5ced-4ddc-b409-7134ff3c332f}" ma:taxonomyMulti="true" ma:sspId="a99bed0e-432a-4091-b929-67b863917b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d5ebf-977d-42d6-9a97-5a76dcb1d27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e2176f6-ab18-474f-a3b8-f58d8c9f2dfa}" ma:internalName="TaxCatchAll" ma:showField="CatchAllData" ma:web="c9fd5ebf-977d-42d6-9a97-5a76dcb1d27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638718-5E01-438B-931A-6BE2CF72C9CD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51e72e7f-3f03-4b36-939e-4e1d8b546757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9fd5ebf-977d-42d6-9a97-5a76dcb1d27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04D3E69-DDAD-4531-9C19-0B52F8215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e72e7f-3f03-4b36-939e-4e1d8b546757"/>
    <ds:schemaRef ds:uri="c9fd5ebf-977d-42d6-9a97-5a76dcb1d2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88D7C4-C7CA-4969-BB05-63BEEA2179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16182</TotalTime>
  <Words>926</Words>
  <Application>Microsoft Macintosh PowerPoint</Application>
  <PresentationFormat>Breedbeeld</PresentationFormat>
  <Paragraphs>208</Paragraphs>
  <Slides>39</Slides>
  <Notes>39</Notes>
  <HiddenSlides>8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39</vt:i4>
      </vt:variant>
    </vt:vector>
  </HeadingPairs>
  <TitlesOfParts>
    <vt:vector size="48" baseType="lpstr">
      <vt:lpstr>Aptos</vt:lpstr>
      <vt:lpstr>Arial</vt:lpstr>
      <vt:lpstr>Fira Mono</vt:lpstr>
      <vt:lpstr>Fira Sans</vt:lpstr>
      <vt:lpstr>Fira Sans ExtraBold</vt:lpstr>
      <vt:lpstr>Fira Sans Light</vt:lpstr>
      <vt:lpstr>Fira Sans Medium</vt:lpstr>
      <vt:lpstr>Fira Sans SemiBold</vt:lpstr>
      <vt:lpstr>Kantoorthema</vt:lpstr>
      <vt:lpstr>Federatieve toegangsverlening</vt:lpstr>
      <vt:lpstr>Opdracht en team</vt:lpstr>
      <vt:lpstr>Opdracht</vt:lpstr>
      <vt:lpstr>Team FTV</vt:lpstr>
      <vt:lpstr>Probleemstelling</vt:lpstr>
      <vt:lpstr>Wat is toegangsverlening?</vt:lpstr>
      <vt:lpstr>Voorbeeld: integraal klantbeeld Utrecht</vt:lpstr>
      <vt:lpstr>Voorbeeld: integraal klantbeeld Utrecht</vt:lpstr>
      <vt:lpstr>Voorbeeld: integraal klantbeeld Utrecht</vt:lpstr>
      <vt:lpstr>Het probleem</vt:lpstr>
      <vt:lpstr>Positief: doelstellingen</vt:lpstr>
      <vt:lpstr>PowerPoint-presentatie</vt:lpstr>
      <vt:lpstr>De methodiek</vt:lpstr>
      <vt:lpstr>Externalized Access Management (EAM)</vt:lpstr>
      <vt:lpstr>Externalized Access Management (EAM)</vt:lpstr>
      <vt:lpstr>Externalized Access Management (EAM)</vt:lpstr>
      <vt:lpstr>Externalized Access Management (EAM)</vt:lpstr>
      <vt:lpstr>Externalized Access Management (EAM)</vt:lpstr>
      <vt:lpstr>Centraal beheren, lokaal handhaven</vt:lpstr>
      <vt:lpstr>Volwaardig beheer</vt:lpstr>
      <vt:lpstr>Zero trust / defense in depth</vt:lpstr>
      <vt:lpstr>Standaardisering</vt:lpstr>
      <vt:lpstr>Waarom standaardiseren?</vt:lpstr>
      <vt:lpstr>Standaardisatie werkt</vt:lpstr>
      <vt:lpstr>Standaardisatie werkt</vt:lpstr>
      <vt:lpstr>Standaardisatie werkt</vt:lpstr>
      <vt:lpstr>Standaardisatie werkt</vt:lpstr>
      <vt:lpstr>Standaardisatie werkt</vt:lpstr>
      <vt:lpstr>Wat standaardiseren?</vt:lpstr>
      <vt:lpstr>1. Vraag/antwoord: AuthZEN NL Gov</vt:lpstr>
      <vt:lpstr>2. Logboek Toegangsbeslissingen</vt:lpstr>
      <vt:lpstr>3. Register Toegangsbeleid</vt:lpstr>
      <vt:lpstr>Wat niet standaardiseren?</vt:lpstr>
      <vt:lpstr>Status</vt:lpstr>
      <vt:lpstr>Status project</vt:lpstr>
      <vt:lpstr>Status project</vt:lpstr>
      <vt:lpstr>Risico’s en maatregelen (1)</vt:lpstr>
      <vt:lpstr>Risico’s en maatregelen (2)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René Vendrig</dc:creator>
  <cp:lastModifiedBy>René</cp:lastModifiedBy>
  <cp:revision>40</cp:revision>
  <dcterms:created xsi:type="dcterms:W3CDTF">2025-04-02T07:23:10Z</dcterms:created>
  <dcterms:modified xsi:type="dcterms:W3CDTF">2025-09-18T07:56:30Z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0x010100FC3F13B662AB0D4C89228AAB09536723</vt:lpwstr>
  </property>
  <property fmtid="{D5CDD505-2E9C-101B-9397-08002B2CF9AE}" pid="3" name="MediaServiceImageTags">
    <vt:lpwstr/>
  </property>
</Properties>
</file>